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91" r:id="rId2"/>
    <p:sldMasterId id="2147483850" r:id="rId3"/>
    <p:sldMasterId id="2147483886" r:id="rId4"/>
  </p:sldMasterIdLst>
  <p:notesMasterIdLst>
    <p:notesMasterId r:id="rId22"/>
  </p:notesMasterIdLst>
  <p:handoutMasterIdLst>
    <p:handoutMasterId r:id="rId23"/>
  </p:handoutMasterIdLst>
  <p:sldIdLst>
    <p:sldId id="256" r:id="rId5"/>
    <p:sldId id="492" r:id="rId6"/>
    <p:sldId id="425" r:id="rId7"/>
    <p:sldId id="466" r:id="rId8"/>
    <p:sldId id="495" r:id="rId9"/>
    <p:sldId id="480" r:id="rId10"/>
    <p:sldId id="482" r:id="rId11"/>
    <p:sldId id="474" r:id="rId12"/>
    <p:sldId id="472" r:id="rId13"/>
    <p:sldId id="473" r:id="rId14"/>
    <p:sldId id="493" r:id="rId15"/>
    <p:sldId id="500" r:id="rId16"/>
    <p:sldId id="499" r:id="rId17"/>
    <p:sldId id="496" r:id="rId18"/>
    <p:sldId id="490" r:id="rId19"/>
    <p:sldId id="491" r:id="rId20"/>
    <p:sldId id="470" r:id="rId21"/>
  </p:sldIdLst>
  <p:sldSz cx="12192000" cy="6858000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5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7980"/>
    </p:cViewPr>
  </p:sorter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CCD84E-567D-476D-8B4C-F1A1373D0C9D}" type="doc">
      <dgm:prSet loTypeId="urn:microsoft.com/office/officeart/2005/8/layout/hProcess9" loCatId="process" qsTypeId="urn:microsoft.com/office/officeart/2005/8/quickstyle/simple1" qsCatId="simple" csTypeId="urn:microsoft.com/office/officeart/2005/8/colors/accent0_1" csCatId="mainScheme" phldr="1"/>
      <dgm:spPr/>
    </dgm:pt>
    <dgm:pt modelId="{E2431CFC-40EF-4DCC-BA45-64F24464A9F1}">
      <dgm:prSet phldrT="[テキスト]" custT="1"/>
      <dgm:spPr>
        <a:solidFill>
          <a:schemeClr val="bg2"/>
        </a:solidFill>
        <a:ln>
          <a:solidFill>
            <a:srgbClr val="FF0000"/>
          </a:solidFill>
        </a:ln>
      </dgm:spPr>
      <dgm:t>
        <a:bodyPr/>
        <a:lstStyle/>
        <a:p>
          <a:r>
            <a:rPr kumimoji="1" lang="ja-JP" altLang="en-US" sz="2800" b="1" dirty="0">
              <a:solidFill>
                <a:srgbClr val="FF0000"/>
              </a:solidFill>
            </a:rPr>
            <a:t>コンセプト設計（３</a:t>
          </a:r>
          <a:r>
            <a:rPr kumimoji="1" lang="en-US" altLang="ja-JP" sz="2800" b="1" dirty="0">
              <a:solidFill>
                <a:srgbClr val="FF0000"/>
              </a:solidFill>
            </a:rPr>
            <a:t>D</a:t>
          </a:r>
          <a:r>
            <a:rPr kumimoji="1" lang="ja-JP" altLang="en-US" sz="2800" b="1" dirty="0">
              <a:solidFill>
                <a:srgbClr val="FF0000"/>
              </a:solidFill>
            </a:rPr>
            <a:t>）</a:t>
          </a:r>
          <a:endParaRPr kumimoji="1" lang="en-US" altLang="ja-JP" sz="2800" b="1" dirty="0">
            <a:solidFill>
              <a:srgbClr val="FF0000"/>
            </a:solidFill>
          </a:endParaRPr>
        </a:p>
        <a:p>
          <a:r>
            <a:rPr kumimoji="1" lang="ja-JP" altLang="en-US" sz="2800" b="1" dirty="0">
              <a:solidFill>
                <a:srgbClr val="FF0000"/>
              </a:solidFill>
            </a:rPr>
            <a:t>素材提案</a:t>
          </a:r>
        </a:p>
      </dgm:t>
    </dgm:pt>
    <dgm:pt modelId="{A07825CB-E07F-4714-B21F-55EB292640D5}" type="parTrans" cxnId="{B24617F2-383A-4641-ADF2-D75C861E19B9}">
      <dgm:prSet/>
      <dgm:spPr/>
      <dgm:t>
        <a:bodyPr/>
        <a:lstStyle/>
        <a:p>
          <a:endParaRPr kumimoji="1" lang="ja-JP" altLang="en-US" sz="1600"/>
        </a:p>
      </dgm:t>
    </dgm:pt>
    <dgm:pt modelId="{C9D8D3F1-073F-45DE-A35F-ABB5E6E7F603}" type="sibTrans" cxnId="{B24617F2-383A-4641-ADF2-D75C861E19B9}">
      <dgm:prSet/>
      <dgm:spPr/>
      <dgm:t>
        <a:bodyPr/>
        <a:lstStyle/>
        <a:p>
          <a:endParaRPr kumimoji="1" lang="ja-JP" altLang="en-US" sz="1600"/>
        </a:p>
      </dgm:t>
    </dgm:pt>
    <dgm:pt modelId="{4E3D3B1C-8561-4BDF-B6EF-89603266EE5B}">
      <dgm:prSet phldrT="[テキスト]" custT="1"/>
      <dgm:spPr/>
      <dgm:t>
        <a:bodyPr/>
        <a:lstStyle/>
        <a:p>
          <a:r>
            <a:rPr kumimoji="1" lang="en-US" altLang="ja-JP" sz="2400" b="1" dirty="0"/>
            <a:t>CNC</a:t>
          </a:r>
          <a:r>
            <a:rPr kumimoji="1" lang="ja-JP" altLang="en-US" sz="2400" b="1" dirty="0"/>
            <a:t>加工</a:t>
          </a:r>
          <a:endParaRPr kumimoji="1" lang="en-US" altLang="ja-JP" sz="2400" b="1" dirty="0"/>
        </a:p>
        <a:p>
          <a:r>
            <a:rPr kumimoji="1" lang="ja-JP" altLang="en-US" sz="1800" b="1" dirty="0"/>
            <a:t>樹脂</a:t>
          </a:r>
          <a:r>
            <a:rPr kumimoji="1" lang="en-US" altLang="ja-JP" sz="1800" b="1" dirty="0"/>
            <a:t>/</a:t>
          </a:r>
          <a:r>
            <a:rPr kumimoji="1" lang="ja-JP" altLang="en-US" sz="1800" b="1" dirty="0"/>
            <a:t>金属</a:t>
          </a:r>
          <a:r>
            <a:rPr kumimoji="1" lang="en-US" altLang="ja-JP" sz="1800" b="1" dirty="0"/>
            <a:t>/</a:t>
          </a:r>
          <a:r>
            <a:rPr kumimoji="1" lang="ja-JP" altLang="en-US" sz="1800" b="1" dirty="0"/>
            <a:t>人木　　</a:t>
          </a:r>
          <a:r>
            <a:rPr kumimoji="1" lang="ja-JP" altLang="en-US" sz="2400" b="1" dirty="0"/>
            <a:t>　　　　</a:t>
          </a:r>
          <a:endParaRPr kumimoji="1" lang="en-US" altLang="ja-JP" sz="2400" b="1" dirty="0"/>
        </a:p>
      </dgm:t>
    </dgm:pt>
    <dgm:pt modelId="{E64FFA72-04A8-4050-B748-46E0C34F8B2A}" type="parTrans" cxnId="{498125F3-472A-4D4B-85B4-C792DD53EB29}">
      <dgm:prSet/>
      <dgm:spPr/>
      <dgm:t>
        <a:bodyPr/>
        <a:lstStyle/>
        <a:p>
          <a:endParaRPr kumimoji="1" lang="ja-JP" altLang="en-US" sz="1600"/>
        </a:p>
      </dgm:t>
    </dgm:pt>
    <dgm:pt modelId="{7E99BE32-2291-4880-BCD8-47540691B4DC}" type="sibTrans" cxnId="{498125F3-472A-4D4B-85B4-C792DD53EB29}">
      <dgm:prSet/>
      <dgm:spPr/>
      <dgm:t>
        <a:bodyPr/>
        <a:lstStyle/>
        <a:p>
          <a:endParaRPr kumimoji="1" lang="ja-JP" altLang="en-US" sz="1600"/>
        </a:p>
      </dgm:t>
    </dgm:pt>
    <dgm:pt modelId="{B867E6D0-D426-469D-9C55-51D1A0AE83A9}">
      <dgm:prSet phldrT="[テキスト]" custT="1"/>
      <dgm:spPr/>
      <dgm:t>
        <a:bodyPr/>
        <a:lstStyle/>
        <a:p>
          <a:r>
            <a:rPr kumimoji="1" lang="ja-JP" altLang="en-US" sz="2800" b="1" dirty="0"/>
            <a:t>加飾　　　塗装印刷　　　　　　　</a:t>
          </a:r>
        </a:p>
      </dgm:t>
    </dgm:pt>
    <dgm:pt modelId="{538E7BE2-E170-4DA3-B930-3C93633CABFB}" type="parTrans" cxnId="{4EAB3BE4-A2B0-4D82-B648-57288EC7EE7B}">
      <dgm:prSet/>
      <dgm:spPr/>
      <dgm:t>
        <a:bodyPr/>
        <a:lstStyle/>
        <a:p>
          <a:endParaRPr kumimoji="1" lang="ja-JP" altLang="en-US" sz="1600"/>
        </a:p>
      </dgm:t>
    </dgm:pt>
    <dgm:pt modelId="{1469C791-9558-4556-A2D2-5876AA186E8D}" type="sibTrans" cxnId="{4EAB3BE4-A2B0-4D82-B648-57288EC7EE7B}">
      <dgm:prSet/>
      <dgm:spPr/>
      <dgm:t>
        <a:bodyPr/>
        <a:lstStyle/>
        <a:p>
          <a:endParaRPr kumimoji="1" lang="ja-JP" altLang="en-US" sz="1600"/>
        </a:p>
      </dgm:t>
    </dgm:pt>
    <dgm:pt modelId="{F0C4249E-C768-4282-BAA7-EB36B23BEE7E}">
      <dgm:prSet phldrT="[テキスト]" custT="1"/>
      <dgm:spPr/>
      <dgm:t>
        <a:bodyPr/>
        <a:lstStyle/>
        <a:p>
          <a:r>
            <a:rPr kumimoji="1" lang="ja-JP" altLang="en-US" sz="2800" b="1" dirty="0"/>
            <a:t>電飾　　　仕上　　　組付</a:t>
          </a:r>
        </a:p>
      </dgm:t>
    </dgm:pt>
    <dgm:pt modelId="{97FF0837-37ED-436C-9C77-98D6E7F49ABC}" type="parTrans" cxnId="{E7CD1B99-6717-4F78-91C2-A75E6681C90A}">
      <dgm:prSet/>
      <dgm:spPr/>
      <dgm:t>
        <a:bodyPr/>
        <a:lstStyle/>
        <a:p>
          <a:endParaRPr kumimoji="1" lang="ja-JP" altLang="en-US" sz="1600"/>
        </a:p>
      </dgm:t>
    </dgm:pt>
    <dgm:pt modelId="{68241C72-3DA8-4460-8B0E-6BA9873E8AAB}" type="sibTrans" cxnId="{E7CD1B99-6717-4F78-91C2-A75E6681C90A}">
      <dgm:prSet/>
      <dgm:spPr/>
      <dgm:t>
        <a:bodyPr/>
        <a:lstStyle/>
        <a:p>
          <a:endParaRPr kumimoji="1" lang="ja-JP" altLang="en-US" sz="1600"/>
        </a:p>
      </dgm:t>
    </dgm:pt>
    <dgm:pt modelId="{8CA5FCDB-DF69-46D3-9296-DD763EA8E20B}">
      <dgm:prSet phldrT="[テキスト]" custT="1"/>
      <dgm:spPr/>
      <dgm:t>
        <a:bodyPr/>
        <a:lstStyle/>
        <a:p>
          <a:r>
            <a:rPr kumimoji="1" lang="ja-JP" altLang="en-US" sz="2800" b="1" dirty="0"/>
            <a:t>検査</a:t>
          </a:r>
        </a:p>
      </dgm:t>
    </dgm:pt>
    <dgm:pt modelId="{9E413327-3EC7-42B9-85B4-B6BE6C4FEF69}" type="parTrans" cxnId="{DF2820B0-9508-496F-9FAA-B99CBDBE66E1}">
      <dgm:prSet/>
      <dgm:spPr/>
      <dgm:t>
        <a:bodyPr/>
        <a:lstStyle/>
        <a:p>
          <a:endParaRPr kumimoji="1" lang="ja-JP" altLang="en-US" sz="1600"/>
        </a:p>
      </dgm:t>
    </dgm:pt>
    <dgm:pt modelId="{FEE74FC1-50FA-45B8-B11F-86D84595B97C}" type="sibTrans" cxnId="{DF2820B0-9508-496F-9FAA-B99CBDBE66E1}">
      <dgm:prSet/>
      <dgm:spPr/>
      <dgm:t>
        <a:bodyPr/>
        <a:lstStyle/>
        <a:p>
          <a:endParaRPr kumimoji="1" lang="ja-JP" altLang="en-US" sz="1600"/>
        </a:p>
      </dgm:t>
    </dgm:pt>
    <dgm:pt modelId="{7E129A2D-9C56-471F-857D-3702DE7563AF}" type="pres">
      <dgm:prSet presAssocID="{C1CCD84E-567D-476D-8B4C-F1A1373D0C9D}" presName="CompostProcess" presStyleCnt="0">
        <dgm:presLayoutVars>
          <dgm:dir/>
          <dgm:resizeHandles val="exact"/>
        </dgm:presLayoutVars>
      </dgm:prSet>
      <dgm:spPr/>
    </dgm:pt>
    <dgm:pt modelId="{462056AB-8775-4705-97EB-D97DB17A796B}" type="pres">
      <dgm:prSet presAssocID="{C1CCD84E-567D-476D-8B4C-F1A1373D0C9D}" presName="arrow" presStyleLbl="bgShp" presStyleIdx="0" presStyleCnt="1" custScaleX="117647" custLinFactNeighborY="808"/>
      <dgm:spPr>
        <a:solidFill>
          <a:schemeClr val="bg1">
            <a:lumMod val="85000"/>
          </a:schemeClr>
        </a:solidFill>
      </dgm:spPr>
    </dgm:pt>
    <dgm:pt modelId="{22D5455C-5322-4A72-9D27-EC443B0E5C2E}" type="pres">
      <dgm:prSet presAssocID="{C1CCD84E-567D-476D-8B4C-F1A1373D0C9D}" presName="linearProcess" presStyleCnt="0"/>
      <dgm:spPr/>
    </dgm:pt>
    <dgm:pt modelId="{999962A1-1BF9-4BF0-A07A-DE1AD0F2941D}" type="pres">
      <dgm:prSet presAssocID="{E2431CFC-40EF-4DCC-BA45-64F24464A9F1}" presName="textNode" presStyleLbl="node1" presStyleIdx="0" presStyleCnt="5">
        <dgm:presLayoutVars>
          <dgm:bulletEnabled val="1"/>
        </dgm:presLayoutVars>
      </dgm:prSet>
      <dgm:spPr/>
    </dgm:pt>
    <dgm:pt modelId="{C0717EBB-AC01-4F83-B475-460031C41CCA}" type="pres">
      <dgm:prSet presAssocID="{C9D8D3F1-073F-45DE-A35F-ABB5E6E7F603}" presName="sibTrans" presStyleCnt="0"/>
      <dgm:spPr/>
    </dgm:pt>
    <dgm:pt modelId="{E776D1AF-8B0E-4770-AC64-08AAADF9A6AF}" type="pres">
      <dgm:prSet presAssocID="{B867E6D0-D426-469D-9C55-51D1A0AE83A9}" presName="textNode" presStyleLbl="node1" presStyleIdx="1" presStyleCnt="5" custLinFactX="97935" custLinFactNeighborX="100000" custLinFactNeighborY="-1493">
        <dgm:presLayoutVars>
          <dgm:bulletEnabled val="1"/>
        </dgm:presLayoutVars>
      </dgm:prSet>
      <dgm:spPr/>
    </dgm:pt>
    <dgm:pt modelId="{4EC3D697-6F07-4CB8-A268-827A501A1965}" type="pres">
      <dgm:prSet presAssocID="{1469C791-9558-4556-A2D2-5876AA186E8D}" presName="sibTrans" presStyleCnt="0"/>
      <dgm:spPr/>
    </dgm:pt>
    <dgm:pt modelId="{2B6E2380-8622-4651-93DD-F672E8F3915E}" type="pres">
      <dgm:prSet presAssocID="{4E3D3B1C-8561-4BDF-B6EF-89603266EE5B}" presName="textNode" presStyleLbl="node1" presStyleIdx="2" presStyleCnt="5" custLinFactX="-100000" custLinFactNeighborX="-106759" custLinFactNeighborY="-1865">
        <dgm:presLayoutVars>
          <dgm:bulletEnabled val="1"/>
        </dgm:presLayoutVars>
      </dgm:prSet>
      <dgm:spPr/>
    </dgm:pt>
    <dgm:pt modelId="{1AE710DF-895B-4007-A2D6-6678CFA360E1}" type="pres">
      <dgm:prSet presAssocID="{7E99BE32-2291-4880-BCD8-47540691B4DC}" presName="sibTrans" presStyleCnt="0"/>
      <dgm:spPr/>
    </dgm:pt>
    <dgm:pt modelId="{23B666F1-DA72-4B05-B4BB-128977C0252F}" type="pres">
      <dgm:prSet presAssocID="{F0C4249E-C768-4282-BAA7-EB36B23BEE7E}" presName="textNode" presStyleLbl="node1" presStyleIdx="3" presStyleCnt="5" custLinFactNeighborX="-6604">
        <dgm:presLayoutVars>
          <dgm:bulletEnabled val="1"/>
        </dgm:presLayoutVars>
      </dgm:prSet>
      <dgm:spPr/>
    </dgm:pt>
    <dgm:pt modelId="{860C51E1-19CC-4BCF-B0C1-AE1346C3AAB9}" type="pres">
      <dgm:prSet presAssocID="{68241C72-3DA8-4460-8B0E-6BA9873E8AAB}" presName="sibTrans" presStyleCnt="0"/>
      <dgm:spPr/>
    </dgm:pt>
    <dgm:pt modelId="{22D4D222-D030-4334-BB9D-5B63D04E01FD}" type="pres">
      <dgm:prSet presAssocID="{8CA5FCDB-DF69-46D3-9296-DD763EA8E20B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290B2125-AED5-4A02-8AD4-99574892D76E}" type="presOf" srcId="{8CA5FCDB-DF69-46D3-9296-DD763EA8E20B}" destId="{22D4D222-D030-4334-BB9D-5B63D04E01FD}" srcOrd="0" destOrd="0" presId="urn:microsoft.com/office/officeart/2005/8/layout/hProcess9"/>
    <dgm:cxn modelId="{D554125C-3D88-4102-8F95-13F2FED09A7B}" type="presOf" srcId="{4E3D3B1C-8561-4BDF-B6EF-89603266EE5B}" destId="{2B6E2380-8622-4651-93DD-F672E8F3915E}" srcOrd="0" destOrd="0" presId="urn:microsoft.com/office/officeart/2005/8/layout/hProcess9"/>
    <dgm:cxn modelId="{214F3E47-9A75-4346-B16C-6EFE13AABE05}" type="presOf" srcId="{B867E6D0-D426-469D-9C55-51D1A0AE83A9}" destId="{E776D1AF-8B0E-4770-AC64-08AAADF9A6AF}" srcOrd="0" destOrd="0" presId="urn:microsoft.com/office/officeart/2005/8/layout/hProcess9"/>
    <dgm:cxn modelId="{705E7E74-27E6-47D4-B2D2-4453294D6969}" type="presOf" srcId="{F0C4249E-C768-4282-BAA7-EB36B23BEE7E}" destId="{23B666F1-DA72-4B05-B4BB-128977C0252F}" srcOrd="0" destOrd="0" presId="urn:microsoft.com/office/officeart/2005/8/layout/hProcess9"/>
    <dgm:cxn modelId="{E7CD1B99-6717-4F78-91C2-A75E6681C90A}" srcId="{C1CCD84E-567D-476D-8B4C-F1A1373D0C9D}" destId="{F0C4249E-C768-4282-BAA7-EB36B23BEE7E}" srcOrd="3" destOrd="0" parTransId="{97FF0837-37ED-436C-9C77-98D6E7F49ABC}" sibTransId="{68241C72-3DA8-4460-8B0E-6BA9873E8AAB}"/>
    <dgm:cxn modelId="{9D1D4FAF-DB37-4D14-98D2-4D26C93C92F8}" type="presOf" srcId="{E2431CFC-40EF-4DCC-BA45-64F24464A9F1}" destId="{999962A1-1BF9-4BF0-A07A-DE1AD0F2941D}" srcOrd="0" destOrd="0" presId="urn:microsoft.com/office/officeart/2005/8/layout/hProcess9"/>
    <dgm:cxn modelId="{DF2820B0-9508-496F-9FAA-B99CBDBE66E1}" srcId="{C1CCD84E-567D-476D-8B4C-F1A1373D0C9D}" destId="{8CA5FCDB-DF69-46D3-9296-DD763EA8E20B}" srcOrd="4" destOrd="0" parTransId="{9E413327-3EC7-42B9-85B4-B6BE6C4FEF69}" sibTransId="{FEE74FC1-50FA-45B8-B11F-86D84595B97C}"/>
    <dgm:cxn modelId="{A9E51DD1-E5F7-4FD7-A6A8-426EE8539072}" type="presOf" srcId="{C1CCD84E-567D-476D-8B4C-F1A1373D0C9D}" destId="{7E129A2D-9C56-471F-857D-3702DE7563AF}" srcOrd="0" destOrd="0" presId="urn:microsoft.com/office/officeart/2005/8/layout/hProcess9"/>
    <dgm:cxn modelId="{4EAB3BE4-A2B0-4D82-B648-57288EC7EE7B}" srcId="{C1CCD84E-567D-476D-8B4C-F1A1373D0C9D}" destId="{B867E6D0-D426-469D-9C55-51D1A0AE83A9}" srcOrd="1" destOrd="0" parTransId="{538E7BE2-E170-4DA3-B930-3C93633CABFB}" sibTransId="{1469C791-9558-4556-A2D2-5876AA186E8D}"/>
    <dgm:cxn modelId="{B24617F2-383A-4641-ADF2-D75C861E19B9}" srcId="{C1CCD84E-567D-476D-8B4C-F1A1373D0C9D}" destId="{E2431CFC-40EF-4DCC-BA45-64F24464A9F1}" srcOrd="0" destOrd="0" parTransId="{A07825CB-E07F-4714-B21F-55EB292640D5}" sibTransId="{C9D8D3F1-073F-45DE-A35F-ABB5E6E7F603}"/>
    <dgm:cxn modelId="{498125F3-472A-4D4B-85B4-C792DD53EB29}" srcId="{C1CCD84E-567D-476D-8B4C-F1A1373D0C9D}" destId="{4E3D3B1C-8561-4BDF-B6EF-89603266EE5B}" srcOrd="2" destOrd="0" parTransId="{E64FFA72-04A8-4050-B748-46E0C34F8B2A}" sibTransId="{7E99BE32-2291-4880-BCD8-47540691B4DC}"/>
    <dgm:cxn modelId="{BCE078D3-09A5-42F1-9D1D-357D573F8160}" type="presParOf" srcId="{7E129A2D-9C56-471F-857D-3702DE7563AF}" destId="{462056AB-8775-4705-97EB-D97DB17A796B}" srcOrd="0" destOrd="0" presId="urn:microsoft.com/office/officeart/2005/8/layout/hProcess9"/>
    <dgm:cxn modelId="{1DC42B8D-6513-4940-B55A-104A035FAFE6}" type="presParOf" srcId="{7E129A2D-9C56-471F-857D-3702DE7563AF}" destId="{22D5455C-5322-4A72-9D27-EC443B0E5C2E}" srcOrd="1" destOrd="0" presId="urn:microsoft.com/office/officeart/2005/8/layout/hProcess9"/>
    <dgm:cxn modelId="{61B8909E-CF4B-4170-A248-F3753BD90FC2}" type="presParOf" srcId="{22D5455C-5322-4A72-9D27-EC443B0E5C2E}" destId="{999962A1-1BF9-4BF0-A07A-DE1AD0F2941D}" srcOrd="0" destOrd="0" presId="urn:microsoft.com/office/officeart/2005/8/layout/hProcess9"/>
    <dgm:cxn modelId="{FB62D7CF-5512-49C8-9C3F-EA5B3DFC9793}" type="presParOf" srcId="{22D5455C-5322-4A72-9D27-EC443B0E5C2E}" destId="{C0717EBB-AC01-4F83-B475-460031C41CCA}" srcOrd="1" destOrd="0" presId="urn:microsoft.com/office/officeart/2005/8/layout/hProcess9"/>
    <dgm:cxn modelId="{48D0574F-1756-4203-BE4C-9E25A2794111}" type="presParOf" srcId="{22D5455C-5322-4A72-9D27-EC443B0E5C2E}" destId="{E776D1AF-8B0E-4770-AC64-08AAADF9A6AF}" srcOrd="2" destOrd="0" presId="urn:microsoft.com/office/officeart/2005/8/layout/hProcess9"/>
    <dgm:cxn modelId="{1E844938-C038-4BD1-9E2F-683D51292AC3}" type="presParOf" srcId="{22D5455C-5322-4A72-9D27-EC443B0E5C2E}" destId="{4EC3D697-6F07-4CB8-A268-827A501A1965}" srcOrd="3" destOrd="0" presId="urn:microsoft.com/office/officeart/2005/8/layout/hProcess9"/>
    <dgm:cxn modelId="{E2E3746A-97E6-4542-91DF-43E5BC74EBCA}" type="presParOf" srcId="{22D5455C-5322-4A72-9D27-EC443B0E5C2E}" destId="{2B6E2380-8622-4651-93DD-F672E8F3915E}" srcOrd="4" destOrd="0" presId="urn:microsoft.com/office/officeart/2005/8/layout/hProcess9"/>
    <dgm:cxn modelId="{1E78F94A-7AC0-4DDF-A49C-85CD6D5EB858}" type="presParOf" srcId="{22D5455C-5322-4A72-9D27-EC443B0E5C2E}" destId="{1AE710DF-895B-4007-A2D6-6678CFA360E1}" srcOrd="5" destOrd="0" presId="urn:microsoft.com/office/officeart/2005/8/layout/hProcess9"/>
    <dgm:cxn modelId="{D0C85D6E-2C1C-4DDA-8B81-9A62EAF4AC6E}" type="presParOf" srcId="{22D5455C-5322-4A72-9D27-EC443B0E5C2E}" destId="{23B666F1-DA72-4B05-B4BB-128977C0252F}" srcOrd="6" destOrd="0" presId="urn:microsoft.com/office/officeart/2005/8/layout/hProcess9"/>
    <dgm:cxn modelId="{600AF3C1-D5C9-4B7A-B7BF-147C6C3052DB}" type="presParOf" srcId="{22D5455C-5322-4A72-9D27-EC443B0E5C2E}" destId="{860C51E1-19CC-4BCF-B0C1-AE1346C3AAB9}" srcOrd="7" destOrd="0" presId="urn:microsoft.com/office/officeart/2005/8/layout/hProcess9"/>
    <dgm:cxn modelId="{61057BBD-54F0-48B4-889A-A86ED62D7E42}" type="presParOf" srcId="{22D5455C-5322-4A72-9D27-EC443B0E5C2E}" destId="{22D4D222-D030-4334-BB9D-5B63D04E01FD}" srcOrd="8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CCD84E-567D-476D-8B4C-F1A1373D0C9D}" type="doc">
      <dgm:prSet loTypeId="urn:microsoft.com/office/officeart/2005/8/layout/hProcess9" loCatId="process" qsTypeId="urn:microsoft.com/office/officeart/2005/8/quickstyle/simple1" qsCatId="simple" csTypeId="urn:microsoft.com/office/officeart/2005/8/colors/accent0_1" csCatId="mainScheme" phldr="1"/>
      <dgm:spPr/>
    </dgm:pt>
    <dgm:pt modelId="{E2431CFC-40EF-4DCC-BA45-64F24464A9F1}">
      <dgm:prSet phldrT="[テキスト]" custT="1"/>
      <dgm:spPr>
        <a:solidFill>
          <a:schemeClr val="bg2"/>
        </a:solidFill>
        <a:ln>
          <a:solidFill>
            <a:srgbClr val="FF0000"/>
          </a:solidFill>
        </a:ln>
      </dgm:spPr>
      <dgm:t>
        <a:bodyPr/>
        <a:lstStyle/>
        <a:p>
          <a:r>
            <a:rPr kumimoji="1" lang="ja-JP" altLang="en-US" sz="2800" b="1" dirty="0">
              <a:solidFill>
                <a:srgbClr val="FF0000"/>
              </a:solidFill>
            </a:rPr>
            <a:t>原理試作</a:t>
          </a:r>
        </a:p>
      </dgm:t>
    </dgm:pt>
    <dgm:pt modelId="{A07825CB-E07F-4714-B21F-55EB292640D5}" type="parTrans" cxnId="{B24617F2-383A-4641-ADF2-D75C861E19B9}">
      <dgm:prSet/>
      <dgm:spPr/>
      <dgm:t>
        <a:bodyPr/>
        <a:lstStyle/>
        <a:p>
          <a:endParaRPr kumimoji="1" lang="ja-JP" altLang="en-US" sz="1600"/>
        </a:p>
      </dgm:t>
    </dgm:pt>
    <dgm:pt modelId="{C9D8D3F1-073F-45DE-A35F-ABB5E6E7F603}" type="sibTrans" cxnId="{B24617F2-383A-4641-ADF2-D75C861E19B9}">
      <dgm:prSet/>
      <dgm:spPr/>
      <dgm:t>
        <a:bodyPr/>
        <a:lstStyle/>
        <a:p>
          <a:endParaRPr kumimoji="1" lang="ja-JP" altLang="en-US" sz="1600"/>
        </a:p>
      </dgm:t>
    </dgm:pt>
    <dgm:pt modelId="{4E3D3B1C-8561-4BDF-B6EF-89603266EE5B}">
      <dgm:prSet phldrT="[テキスト]" custT="1"/>
      <dgm:spPr/>
      <dgm:t>
        <a:bodyPr/>
        <a:lstStyle/>
        <a:p>
          <a:r>
            <a:rPr kumimoji="1" lang="ja-JP" altLang="en-US" sz="2400" b="1" dirty="0"/>
            <a:t>機能試作</a:t>
          </a:r>
          <a:r>
            <a:rPr kumimoji="1" lang="ja-JP" altLang="en-US" sz="1800" b="1" dirty="0"/>
            <a:t>　　</a:t>
          </a:r>
          <a:r>
            <a:rPr kumimoji="1" lang="ja-JP" altLang="en-US" sz="2400" b="1" dirty="0"/>
            <a:t>　　　　</a:t>
          </a:r>
          <a:endParaRPr kumimoji="1" lang="en-US" altLang="ja-JP" sz="2400" b="1" dirty="0"/>
        </a:p>
      </dgm:t>
    </dgm:pt>
    <dgm:pt modelId="{E64FFA72-04A8-4050-B748-46E0C34F8B2A}" type="parTrans" cxnId="{498125F3-472A-4D4B-85B4-C792DD53EB29}">
      <dgm:prSet/>
      <dgm:spPr/>
      <dgm:t>
        <a:bodyPr/>
        <a:lstStyle/>
        <a:p>
          <a:endParaRPr kumimoji="1" lang="ja-JP" altLang="en-US" sz="1600"/>
        </a:p>
      </dgm:t>
    </dgm:pt>
    <dgm:pt modelId="{7E99BE32-2291-4880-BCD8-47540691B4DC}" type="sibTrans" cxnId="{498125F3-472A-4D4B-85B4-C792DD53EB29}">
      <dgm:prSet/>
      <dgm:spPr/>
      <dgm:t>
        <a:bodyPr/>
        <a:lstStyle/>
        <a:p>
          <a:endParaRPr kumimoji="1" lang="ja-JP" altLang="en-US" sz="1600"/>
        </a:p>
      </dgm:t>
    </dgm:pt>
    <dgm:pt modelId="{B867E6D0-D426-469D-9C55-51D1A0AE83A9}">
      <dgm:prSet phldrT="[テキスト]" custT="1"/>
      <dgm:spPr/>
      <dgm:t>
        <a:bodyPr/>
        <a:lstStyle/>
        <a:p>
          <a:endParaRPr kumimoji="1" lang="en-US" altLang="ja-JP" sz="2800" b="1" dirty="0"/>
        </a:p>
        <a:p>
          <a:r>
            <a:rPr kumimoji="1" lang="ja-JP" altLang="en-US" sz="2800" b="1" dirty="0"/>
            <a:t>技術　　　設計　　　生産　　　検証試験　</a:t>
          </a:r>
          <a:endParaRPr kumimoji="1" lang="en-US" altLang="ja-JP" sz="2800" b="1" dirty="0"/>
        </a:p>
        <a:p>
          <a:r>
            <a:rPr kumimoji="1" lang="ja-JP" altLang="en-US" sz="2800" b="1" dirty="0"/>
            <a:t>　　　　　　　</a:t>
          </a:r>
        </a:p>
      </dgm:t>
    </dgm:pt>
    <dgm:pt modelId="{538E7BE2-E170-4DA3-B930-3C93633CABFB}" type="parTrans" cxnId="{4EAB3BE4-A2B0-4D82-B648-57288EC7EE7B}">
      <dgm:prSet/>
      <dgm:spPr/>
      <dgm:t>
        <a:bodyPr/>
        <a:lstStyle/>
        <a:p>
          <a:endParaRPr kumimoji="1" lang="ja-JP" altLang="en-US" sz="1600"/>
        </a:p>
      </dgm:t>
    </dgm:pt>
    <dgm:pt modelId="{1469C791-9558-4556-A2D2-5876AA186E8D}" type="sibTrans" cxnId="{4EAB3BE4-A2B0-4D82-B648-57288EC7EE7B}">
      <dgm:prSet/>
      <dgm:spPr/>
      <dgm:t>
        <a:bodyPr/>
        <a:lstStyle/>
        <a:p>
          <a:endParaRPr kumimoji="1" lang="ja-JP" altLang="en-US" sz="1600"/>
        </a:p>
      </dgm:t>
    </dgm:pt>
    <dgm:pt modelId="{F0C4249E-C768-4282-BAA7-EB36B23BEE7E}">
      <dgm:prSet phldrT="[テキスト]" custT="1"/>
      <dgm:spPr/>
      <dgm:t>
        <a:bodyPr/>
        <a:lstStyle/>
        <a:p>
          <a:r>
            <a:rPr kumimoji="1" lang="ja-JP" altLang="en-US" sz="2800" b="1" dirty="0"/>
            <a:t>デザイン　試作</a:t>
          </a:r>
        </a:p>
      </dgm:t>
    </dgm:pt>
    <dgm:pt modelId="{97FF0837-37ED-436C-9C77-98D6E7F49ABC}" type="parTrans" cxnId="{E7CD1B99-6717-4F78-91C2-A75E6681C90A}">
      <dgm:prSet/>
      <dgm:spPr/>
      <dgm:t>
        <a:bodyPr/>
        <a:lstStyle/>
        <a:p>
          <a:endParaRPr kumimoji="1" lang="ja-JP" altLang="en-US" sz="1600"/>
        </a:p>
      </dgm:t>
    </dgm:pt>
    <dgm:pt modelId="{68241C72-3DA8-4460-8B0E-6BA9873E8AAB}" type="sibTrans" cxnId="{E7CD1B99-6717-4F78-91C2-A75E6681C90A}">
      <dgm:prSet/>
      <dgm:spPr/>
      <dgm:t>
        <a:bodyPr/>
        <a:lstStyle/>
        <a:p>
          <a:endParaRPr kumimoji="1" lang="ja-JP" altLang="en-US" sz="1600"/>
        </a:p>
      </dgm:t>
    </dgm:pt>
    <dgm:pt modelId="{8CA5FCDB-DF69-46D3-9296-DD763EA8E20B}">
      <dgm:prSet phldrT="[テキスト]" custT="1"/>
      <dgm:spPr/>
      <dgm:t>
        <a:bodyPr/>
        <a:lstStyle/>
        <a:p>
          <a:r>
            <a:rPr kumimoji="1" lang="ja-JP" altLang="en-US" sz="2800" b="1" dirty="0"/>
            <a:t>量産試作</a:t>
          </a:r>
        </a:p>
      </dgm:t>
    </dgm:pt>
    <dgm:pt modelId="{9E413327-3EC7-42B9-85B4-B6BE6C4FEF69}" type="parTrans" cxnId="{DF2820B0-9508-496F-9FAA-B99CBDBE66E1}">
      <dgm:prSet/>
      <dgm:spPr/>
      <dgm:t>
        <a:bodyPr/>
        <a:lstStyle/>
        <a:p>
          <a:endParaRPr kumimoji="1" lang="ja-JP" altLang="en-US" sz="1600"/>
        </a:p>
      </dgm:t>
    </dgm:pt>
    <dgm:pt modelId="{FEE74FC1-50FA-45B8-B11F-86D84595B97C}" type="sibTrans" cxnId="{DF2820B0-9508-496F-9FAA-B99CBDBE66E1}">
      <dgm:prSet/>
      <dgm:spPr/>
      <dgm:t>
        <a:bodyPr/>
        <a:lstStyle/>
        <a:p>
          <a:endParaRPr kumimoji="1" lang="ja-JP" altLang="en-US" sz="1600"/>
        </a:p>
      </dgm:t>
    </dgm:pt>
    <dgm:pt modelId="{7E129A2D-9C56-471F-857D-3702DE7563AF}" type="pres">
      <dgm:prSet presAssocID="{C1CCD84E-567D-476D-8B4C-F1A1373D0C9D}" presName="CompostProcess" presStyleCnt="0">
        <dgm:presLayoutVars>
          <dgm:dir/>
          <dgm:resizeHandles val="exact"/>
        </dgm:presLayoutVars>
      </dgm:prSet>
      <dgm:spPr/>
    </dgm:pt>
    <dgm:pt modelId="{462056AB-8775-4705-97EB-D97DB17A796B}" type="pres">
      <dgm:prSet presAssocID="{C1CCD84E-567D-476D-8B4C-F1A1373D0C9D}" presName="arrow" presStyleLbl="bgShp" presStyleIdx="0" presStyleCnt="1" custScaleX="117647" custLinFactNeighborY="808"/>
      <dgm:spPr>
        <a:solidFill>
          <a:schemeClr val="bg1">
            <a:lumMod val="85000"/>
          </a:schemeClr>
        </a:solidFill>
      </dgm:spPr>
    </dgm:pt>
    <dgm:pt modelId="{22D5455C-5322-4A72-9D27-EC443B0E5C2E}" type="pres">
      <dgm:prSet presAssocID="{C1CCD84E-567D-476D-8B4C-F1A1373D0C9D}" presName="linearProcess" presStyleCnt="0"/>
      <dgm:spPr/>
    </dgm:pt>
    <dgm:pt modelId="{999962A1-1BF9-4BF0-A07A-DE1AD0F2941D}" type="pres">
      <dgm:prSet presAssocID="{E2431CFC-40EF-4DCC-BA45-64F24464A9F1}" presName="textNode" presStyleLbl="node1" presStyleIdx="0" presStyleCnt="5">
        <dgm:presLayoutVars>
          <dgm:bulletEnabled val="1"/>
        </dgm:presLayoutVars>
      </dgm:prSet>
      <dgm:spPr/>
    </dgm:pt>
    <dgm:pt modelId="{C0717EBB-AC01-4F83-B475-460031C41CCA}" type="pres">
      <dgm:prSet presAssocID="{C9D8D3F1-073F-45DE-A35F-ABB5E6E7F603}" presName="sibTrans" presStyleCnt="0"/>
      <dgm:spPr/>
    </dgm:pt>
    <dgm:pt modelId="{E776D1AF-8B0E-4770-AC64-08AAADF9A6AF}" type="pres">
      <dgm:prSet presAssocID="{B867E6D0-D426-469D-9C55-51D1A0AE83A9}" presName="textNode" presStyleLbl="node1" presStyleIdx="1" presStyleCnt="5" custLinFactX="97935" custLinFactNeighborX="100000" custLinFactNeighborY="-1493">
        <dgm:presLayoutVars>
          <dgm:bulletEnabled val="1"/>
        </dgm:presLayoutVars>
      </dgm:prSet>
      <dgm:spPr/>
    </dgm:pt>
    <dgm:pt modelId="{4EC3D697-6F07-4CB8-A268-827A501A1965}" type="pres">
      <dgm:prSet presAssocID="{1469C791-9558-4556-A2D2-5876AA186E8D}" presName="sibTrans" presStyleCnt="0"/>
      <dgm:spPr/>
    </dgm:pt>
    <dgm:pt modelId="{2B6E2380-8622-4651-93DD-F672E8F3915E}" type="pres">
      <dgm:prSet presAssocID="{4E3D3B1C-8561-4BDF-B6EF-89603266EE5B}" presName="textNode" presStyleLbl="node1" presStyleIdx="2" presStyleCnt="5" custLinFactX="-100000" custLinFactNeighborX="-106759" custLinFactNeighborY="-1865">
        <dgm:presLayoutVars>
          <dgm:bulletEnabled val="1"/>
        </dgm:presLayoutVars>
      </dgm:prSet>
      <dgm:spPr/>
    </dgm:pt>
    <dgm:pt modelId="{1AE710DF-895B-4007-A2D6-6678CFA360E1}" type="pres">
      <dgm:prSet presAssocID="{7E99BE32-2291-4880-BCD8-47540691B4DC}" presName="sibTrans" presStyleCnt="0"/>
      <dgm:spPr/>
    </dgm:pt>
    <dgm:pt modelId="{23B666F1-DA72-4B05-B4BB-128977C0252F}" type="pres">
      <dgm:prSet presAssocID="{F0C4249E-C768-4282-BAA7-EB36B23BEE7E}" presName="textNode" presStyleLbl="node1" presStyleIdx="3" presStyleCnt="5" custLinFactNeighborX="-6604">
        <dgm:presLayoutVars>
          <dgm:bulletEnabled val="1"/>
        </dgm:presLayoutVars>
      </dgm:prSet>
      <dgm:spPr/>
    </dgm:pt>
    <dgm:pt modelId="{860C51E1-19CC-4BCF-B0C1-AE1346C3AAB9}" type="pres">
      <dgm:prSet presAssocID="{68241C72-3DA8-4460-8B0E-6BA9873E8AAB}" presName="sibTrans" presStyleCnt="0"/>
      <dgm:spPr/>
    </dgm:pt>
    <dgm:pt modelId="{22D4D222-D030-4334-BB9D-5B63D04E01FD}" type="pres">
      <dgm:prSet presAssocID="{8CA5FCDB-DF69-46D3-9296-DD763EA8E20B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290B2125-AED5-4A02-8AD4-99574892D76E}" type="presOf" srcId="{8CA5FCDB-DF69-46D3-9296-DD763EA8E20B}" destId="{22D4D222-D030-4334-BB9D-5B63D04E01FD}" srcOrd="0" destOrd="0" presId="urn:microsoft.com/office/officeart/2005/8/layout/hProcess9"/>
    <dgm:cxn modelId="{D554125C-3D88-4102-8F95-13F2FED09A7B}" type="presOf" srcId="{4E3D3B1C-8561-4BDF-B6EF-89603266EE5B}" destId="{2B6E2380-8622-4651-93DD-F672E8F3915E}" srcOrd="0" destOrd="0" presId="urn:microsoft.com/office/officeart/2005/8/layout/hProcess9"/>
    <dgm:cxn modelId="{214F3E47-9A75-4346-B16C-6EFE13AABE05}" type="presOf" srcId="{B867E6D0-D426-469D-9C55-51D1A0AE83A9}" destId="{E776D1AF-8B0E-4770-AC64-08AAADF9A6AF}" srcOrd="0" destOrd="0" presId="urn:microsoft.com/office/officeart/2005/8/layout/hProcess9"/>
    <dgm:cxn modelId="{705E7E74-27E6-47D4-B2D2-4453294D6969}" type="presOf" srcId="{F0C4249E-C768-4282-BAA7-EB36B23BEE7E}" destId="{23B666F1-DA72-4B05-B4BB-128977C0252F}" srcOrd="0" destOrd="0" presId="urn:microsoft.com/office/officeart/2005/8/layout/hProcess9"/>
    <dgm:cxn modelId="{E7CD1B99-6717-4F78-91C2-A75E6681C90A}" srcId="{C1CCD84E-567D-476D-8B4C-F1A1373D0C9D}" destId="{F0C4249E-C768-4282-BAA7-EB36B23BEE7E}" srcOrd="3" destOrd="0" parTransId="{97FF0837-37ED-436C-9C77-98D6E7F49ABC}" sibTransId="{68241C72-3DA8-4460-8B0E-6BA9873E8AAB}"/>
    <dgm:cxn modelId="{9D1D4FAF-DB37-4D14-98D2-4D26C93C92F8}" type="presOf" srcId="{E2431CFC-40EF-4DCC-BA45-64F24464A9F1}" destId="{999962A1-1BF9-4BF0-A07A-DE1AD0F2941D}" srcOrd="0" destOrd="0" presId="urn:microsoft.com/office/officeart/2005/8/layout/hProcess9"/>
    <dgm:cxn modelId="{DF2820B0-9508-496F-9FAA-B99CBDBE66E1}" srcId="{C1CCD84E-567D-476D-8B4C-F1A1373D0C9D}" destId="{8CA5FCDB-DF69-46D3-9296-DD763EA8E20B}" srcOrd="4" destOrd="0" parTransId="{9E413327-3EC7-42B9-85B4-B6BE6C4FEF69}" sibTransId="{FEE74FC1-50FA-45B8-B11F-86D84595B97C}"/>
    <dgm:cxn modelId="{A9E51DD1-E5F7-4FD7-A6A8-426EE8539072}" type="presOf" srcId="{C1CCD84E-567D-476D-8B4C-F1A1373D0C9D}" destId="{7E129A2D-9C56-471F-857D-3702DE7563AF}" srcOrd="0" destOrd="0" presId="urn:microsoft.com/office/officeart/2005/8/layout/hProcess9"/>
    <dgm:cxn modelId="{4EAB3BE4-A2B0-4D82-B648-57288EC7EE7B}" srcId="{C1CCD84E-567D-476D-8B4C-F1A1373D0C9D}" destId="{B867E6D0-D426-469D-9C55-51D1A0AE83A9}" srcOrd="1" destOrd="0" parTransId="{538E7BE2-E170-4DA3-B930-3C93633CABFB}" sibTransId="{1469C791-9558-4556-A2D2-5876AA186E8D}"/>
    <dgm:cxn modelId="{B24617F2-383A-4641-ADF2-D75C861E19B9}" srcId="{C1CCD84E-567D-476D-8B4C-F1A1373D0C9D}" destId="{E2431CFC-40EF-4DCC-BA45-64F24464A9F1}" srcOrd="0" destOrd="0" parTransId="{A07825CB-E07F-4714-B21F-55EB292640D5}" sibTransId="{C9D8D3F1-073F-45DE-A35F-ABB5E6E7F603}"/>
    <dgm:cxn modelId="{498125F3-472A-4D4B-85B4-C792DD53EB29}" srcId="{C1CCD84E-567D-476D-8B4C-F1A1373D0C9D}" destId="{4E3D3B1C-8561-4BDF-B6EF-89603266EE5B}" srcOrd="2" destOrd="0" parTransId="{E64FFA72-04A8-4050-B748-46E0C34F8B2A}" sibTransId="{7E99BE32-2291-4880-BCD8-47540691B4DC}"/>
    <dgm:cxn modelId="{BCE078D3-09A5-42F1-9D1D-357D573F8160}" type="presParOf" srcId="{7E129A2D-9C56-471F-857D-3702DE7563AF}" destId="{462056AB-8775-4705-97EB-D97DB17A796B}" srcOrd="0" destOrd="0" presId="urn:microsoft.com/office/officeart/2005/8/layout/hProcess9"/>
    <dgm:cxn modelId="{1DC42B8D-6513-4940-B55A-104A035FAFE6}" type="presParOf" srcId="{7E129A2D-9C56-471F-857D-3702DE7563AF}" destId="{22D5455C-5322-4A72-9D27-EC443B0E5C2E}" srcOrd="1" destOrd="0" presId="urn:microsoft.com/office/officeart/2005/8/layout/hProcess9"/>
    <dgm:cxn modelId="{61B8909E-CF4B-4170-A248-F3753BD90FC2}" type="presParOf" srcId="{22D5455C-5322-4A72-9D27-EC443B0E5C2E}" destId="{999962A1-1BF9-4BF0-A07A-DE1AD0F2941D}" srcOrd="0" destOrd="0" presId="urn:microsoft.com/office/officeart/2005/8/layout/hProcess9"/>
    <dgm:cxn modelId="{FB62D7CF-5512-49C8-9C3F-EA5B3DFC9793}" type="presParOf" srcId="{22D5455C-5322-4A72-9D27-EC443B0E5C2E}" destId="{C0717EBB-AC01-4F83-B475-460031C41CCA}" srcOrd="1" destOrd="0" presId="urn:microsoft.com/office/officeart/2005/8/layout/hProcess9"/>
    <dgm:cxn modelId="{48D0574F-1756-4203-BE4C-9E25A2794111}" type="presParOf" srcId="{22D5455C-5322-4A72-9D27-EC443B0E5C2E}" destId="{E776D1AF-8B0E-4770-AC64-08AAADF9A6AF}" srcOrd="2" destOrd="0" presId="urn:microsoft.com/office/officeart/2005/8/layout/hProcess9"/>
    <dgm:cxn modelId="{1E844938-C038-4BD1-9E2F-683D51292AC3}" type="presParOf" srcId="{22D5455C-5322-4A72-9D27-EC443B0E5C2E}" destId="{4EC3D697-6F07-4CB8-A268-827A501A1965}" srcOrd="3" destOrd="0" presId="urn:microsoft.com/office/officeart/2005/8/layout/hProcess9"/>
    <dgm:cxn modelId="{E2E3746A-97E6-4542-91DF-43E5BC74EBCA}" type="presParOf" srcId="{22D5455C-5322-4A72-9D27-EC443B0E5C2E}" destId="{2B6E2380-8622-4651-93DD-F672E8F3915E}" srcOrd="4" destOrd="0" presId="urn:microsoft.com/office/officeart/2005/8/layout/hProcess9"/>
    <dgm:cxn modelId="{1E78F94A-7AC0-4DDF-A49C-85CD6D5EB858}" type="presParOf" srcId="{22D5455C-5322-4A72-9D27-EC443B0E5C2E}" destId="{1AE710DF-895B-4007-A2D6-6678CFA360E1}" srcOrd="5" destOrd="0" presId="urn:microsoft.com/office/officeart/2005/8/layout/hProcess9"/>
    <dgm:cxn modelId="{D0C85D6E-2C1C-4DDA-8B81-9A62EAF4AC6E}" type="presParOf" srcId="{22D5455C-5322-4A72-9D27-EC443B0E5C2E}" destId="{23B666F1-DA72-4B05-B4BB-128977C0252F}" srcOrd="6" destOrd="0" presId="urn:microsoft.com/office/officeart/2005/8/layout/hProcess9"/>
    <dgm:cxn modelId="{600AF3C1-D5C9-4B7A-B7BF-147C6C3052DB}" type="presParOf" srcId="{22D5455C-5322-4A72-9D27-EC443B0E5C2E}" destId="{860C51E1-19CC-4BCF-B0C1-AE1346C3AAB9}" srcOrd="7" destOrd="0" presId="urn:microsoft.com/office/officeart/2005/8/layout/hProcess9"/>
    <dgm:cxn modelId="{61057BBD-54F0-48B4-889A-A86ED62D7E42}" type="presParOf" srcId="{22D5455C-5322-4A72-9D27-EC443B0E5C2E}" destId="{22D4D222-D030-4334-BB9D-5B63D04E01FD}" srcOrd="8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056AB-8775-4705-97EB-D97DB17A796B}">
      <dsp:nvSpPr>
        <dsp:cNvPr id="0" name=""/>
        <dsp:cNvSpPr/>
      </dsp:nvSpPr>
      <dsp:spPr>
        <a:xfrm>
          <a:off x="2" y="0"/>
          <a:ext cx="11696501" cy="5571223"/>
        </a:xfrm>
        <a:prstGeom prst="rightArrow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962A1-1BF9-4BF0-A07A-DE1AD0F2941D}">
      <dsp:nvSpPr>
        <dsp:cNvPr id="0" name=""/>
        <dsp:cNvSpPr/>
      </dsp:nvSpPr>
      <dsp:spPr>
        <a:xfrm>
          <a:off x="3426" y="1671366"/>
          <a:ext cx="2062880" cy="2228489"/>
        </a:xfrm>
        <a:prstGeom prst="roundRect">
          <a:avLst/>
        </a:prstGeom>
        <a:solidFill>
          <a:schemeClr val="bg2"/>
        </a:solidFill>
        <a:ln w="55000" cap="flat" cmpd="thickThin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800" b="1" kern="1200" dirty="0">
              <a:solidFill>
                <a:srgbClr val="FF0000"/>
              </a:solidFill>
            </a:rPr>
            <a:t>コンセプト設計（３</a:t>
          </a:r>
          <a:r>
            <a:rPr kumimoji="1" lang="en-US" altLang="ja-JP" sz="2800" b="1" kern="1200" dirty="0">
              <a:solidFill>
                <a:srgbClr val="FF0000"/>
              </a:solidFill>
            </a:rPr>
            <a:t>D</a:t>
          </a:r>
          <a:r>
            <a:rPr kumimoji="1" lang="ja-JP" altLang="en-US" sz="2800" b="1" kern="1200" dirty="0">
              <a:solidFill>
                <a:srgbClr val="FF0000"/>
              </a:solidFill>
            </a:rPr>
            <a:t>）</a:t>
          </a:r>
          <a:endParaRPr kumimoji="1" lang="en-US" altLang="ja-JP" sz="2800" b="1" kern="1200" dirty="0">
            <a:solidFill>
              <a:srgbClr val="FF0000"/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800" b="1" kern="1200" dirty="0">
              <a:solidFill>
                <a:srgbClr val="FF0000"/>
              </a:solidFill>
            </a:rPr>
            <a:t>素材提案</a:t>
          </a:r>
        </a:p>
      </dsp:txBody>
      <dsp:txXfrm>
        <a:off x="104128" y="1772068"/>
        <a:ext cx="1861476" cy="2027085"/>
      </dsp:txXfrm>
    </dsp:sp>
    <dsp:sp modelId="{E776D1AF-8B0E-4770-AC64-08AAADF9A6AF}">
      <dsp:nvSpPr>
        <dsp:cNvPr id="0" name=""/>
        <dsp:cNvSpPr/>
      </dsp:nvSpPr>
      <dsp:spPr>
        <a:xfrm>
          <a:off x="4774215" y="1638095"/>
          <a:ext cx="2062880" cy="22284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800" b="1" kern="1200" dirty="0"/>
            <a:t>加飾　　　塗装印刷　　　　　　　</a:t>
          </a:r>
        </a:p>
      </dsp:txBody>
      <dsp:txXfrm>
        <a:off x="4874917" y="1738797"/>
        <a:ext cx="1861476" cy="2027085"/>
      </dsp:txXfrm>
    </dsp:sp>
    <dsp:sp modelId="{2B6E2380-8622-4651-93DD-F672E8F3915E}">
      <dsp:nvSpPr>
        <dsp:cNvPr id="0" name=""/>
        <dsp:cNvSpPr/>
      </dsp:nvSpPr>
      <dsp:spPr>
        <a:xfrm>
          <a:off x="2386881" y="1629805"/>
          <a:ext cx="2062880" cy="22284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400" b="1" kern="1200" dirty="0"/>
            <a:t>CNC</a:t>
          </a:r>
          <a:r>
            <a:rPr kumimoji="1" lang="ja-JP" altLang="en-US" sz="2400" b="1" kern="1200" dirty="0"/>
            <a:t>加工</a:t>
          </a:r>
          <a:endParaRPr kumimoji="1" lang="en-US" altLang="ja-JP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b="1" kern="1200" dirty="0"/>
            <a:t>樹脂</a:t>
          </a:r>
          <a:r>
            <a:rPr kumimoji="1" lang="en-US" altLang="ja-JP" sz="1800" b="1" kern="1200" dirty="0"/>
            <a:t>/</a:t>
          </a:r>
          <a:r>
            <a:rPr kumimoji="1" lang="ja-JP" altLang="en-US" sz="1800" b="1" kern="1200" dirty="0"/>
            <a:t>金属</a:t>
          </a:r>
          <a:r>
            <a:rPr kumimoji="1" lang="en-US" altLang="ja-JP" sz="1800" b="1" kern="1200" dirty="0"/>
            <a:t>/</a:t>
          </a:r>
          <a:r>
            <a:rPr kumimoji="1" lang="ja-JP" altLang="en-US" sz="1800" b="1" kern="1200" dirty="0"/>
            <a:t>人木　　</a:t>
          </a:r>
          <a:r>
            <a:rPr kumimoji="1" lang="ja-JP" altLang="en-US" sz="2400" b="1" kern="1200" dirty="0"/>
            <a:t>　　　　</a:t>
          </a:r>
          <a:endParaRPr kumimoji="1" lang="en-US" altLang="ja-JP" sz="2400" b="1" kern="1200" dirty="0"/>
        </a:p>
      </dsp:txBody>
      <dsp:txXfrm>
        <a:off x="2487583" y="1730507"/>
        <a:ext cx="1861476" cy="2027085"/>
      </dsp:txXfrm>
    </dsp:sp>
    <dsp:sp modelId="{23B666F1-DA72-4B05-B4BB-128977C0252F}">
      <dsp:nvSpPr>
        <dsp:cNvPr id="0" name=""/>
        <dsp:cNvSpPr/>
      </dsp:nvSpPr>
      <dsp:spPr>
        <a:xfrm>
          <a:off x="7200801" y="1671366"/>
          <a:ext cx="2062880" cy="22284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800" b="1" kern="1200" dirty="0"/>
            <a:t>電飾　　　仕上　　　組付</a:t>
          </a:r>
        </a:p>
      </dsp:txBody>
      <dsp:txXfrm>
        <a:off x="7301503" y="1772068"/>
        <a:ext cx="1861476" cy="2027085"/>
      </dsp:txXfrm>
    </dsp:sp>
    <dsp:sp modelId="{22D4D222-D030-4334-BB9D-5B63D04E01FD}">
      <dsp:nvSpPr>
        <dsp:cNvPr id="0" name=""/>
        <dsp:cNvSpPr/>
      </dsp:nvSpPr>
      <dsp:spPr>
        <a:xfrm>
          <a:off x="9630200" y="1671366"/>
          <a:ext cx="2062880" cy="22284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800" b="1" kern="1200" dirty="0"/>
            <a:t>検査</a:t>
          </a:r>
        </a:p>
      </dsp:txBody>
      <dsp:txXfrm>
        <a:off x="9730902" y="1772068"/>
        <a:ext cx="1861476" cy="20270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056AB-8775-4705-97EB-D97DB17A796B}">
      <dsp:nvSpPr>
        <dsp:cNvPr id="0" name=""/>
        <dsp:cNvSpPr/>
      </dsp:nvSpPr>
      <dsp:spPr>
        <a:xfrm>
          <a:off x="2" y="0"/>
          <a:ext cx="11696501" cy="5571223"/>
        </a:xfrm>
        <a:prstGeom prst="rightArrow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962A1-1BF9-4BF0-A07A-DE1AD0F2941D}">
      <dsp:nvSpPr>
        <dsp:cNvPr id="0" name=""/>
        <dsp:cNvSpPr/>
      </dsp:nvSpPr>
      <dsp:spPr>
        <a:xfrm>
          <a:off x="3703" y="1671366"/>
          <a:ext cx="2176764" cy="2228489"/>
        </a:xfrm>
        <a:prstGeom prst="roundRect">
          <a:avLst/>
        </a:prstGeom>
        <a:solidFill>
          <a:schemeClr val="bg2"/>
        </a:solidFill>
        <a:ln w="55000" cap="flat" cmpd="thickThin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800" b="1" kern="1200" dirty="0">
              <a:solidFill>
                <a:srgbClr val="FF0000"/>
              </a:solidFill>
            </a:rPr>
            <a:t>原理試作</a:t>
          </a:r>
        </a:p>
      </dsp:txBody>
      <dsp:txXfrm>
        <a:off x="109964" y="1777627"/>
        <a:ext cx="1964242" cy="2015967"/>
      </dsp:txXfrm>
    </dsp:sp>
    <dsp:sp modelId="{E776D1AF-8B0E-4770-AC64-08AAADF9A6AF}">
      <dsp:nvSpPr>
        <dsp:cNvPr id="0" name=""/>
        <dsp:cNvSpPr/>
      </dsp:nvSpPr>
      <dsp:spPr>
        <a:xfrm>
          <a:off x="4714920" y="1638095"/>
          <a:ext cx="2176764" cy="22284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2800" b="1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800" b="1" kern="1200" dirty="0"/>
            <a:t>技術　　　設計　　　生産　　　検証試験　</a:t>
          </a:r>
          <a:endParaRPr kumimoji="1" lang="en-US" altLang="ja-JP" sz="2800" b="1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800" b="1" kern="1200" dirty="0"/>
            <a:t>　　　　　　　</a:t>
          </a:r>
        </a:p>
      </dsp:txBody>
      <dsp:txXfrm>
        <a:off x="4821181" y="1744356"/>
        <a:ext cx="1964242" cy="2015967"/>
      </dsp:txXfrm>
    </dsp:sp>
    <dsp:sp modelId="{2B6E2380-8622-4651-93DD-F672E8F3915E}">
      <dsp:nvSpPr>
        <dsp:cNvPr id="0" name=""/>
        <dsp:cNvSpPr/>
      </dsp:nvSpPr>
      <dsp:spPr>
        <a:xfrm>
          <a:off x="2368180" y="1629805"/>
          <a:ext cx="2176764" cy="22284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b="1" kern="1200" dirty="0"/>
            <a:t>機能試作</a:t>
          </a:r>
          <a:r>
            <a:rPr kumimoji="1" lang="ja-JP" altLang="en-US" sz="1800" b="1" kern="1200" dirty="0"/>
            <a:t>　　</a:t>
          </a:r>
          <a:r>
            <a:rPr kumimoji="1" lang="ja-JP" altLang="en-US" sz="2400" b="1" kern="1200" dirty="0"/>
            <a:t>　　　　</a:t>
          </a:r>
          <a:endParaRPr kumimoji="1" lang="en-US" altLang="ja-JP" sz="2400" b="1" kern="1200" dirty="0"/>
        </a:p>
      </dsp:txBody>
      <dsp:txXfrm>
        <a:off x="2474441" y="1736066"/>
        <a:ext cx="1964242" cy="2015967"/>
      </dsp:txXfrm>
    </dsp:sp>
    <dsp:sp modelId="{23B666F1-DA72-4B05-B4BB-128977C0252F}">
      <dsp:nvSpPr>
        <dsp:cNvPr id="0" name=""/>
        <dsp:cNvSpPr/>
      </dsp:nvSpPr>
      <dsp:spPr>
        <a:xfrm>
          <a:off x="7124659" y="1671366"/>
          <a:ext cx="2176764" cy="22284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800" b="1" kern="1200" dirty="0"/>
            <a:t>デザイン　試作</a:t>
          </a:r>
        </a:p>
      </dsp:txBody>
      <dsp:txXfrm>
        <a:off x="7230920" y="1777627"/>
        <a:ext cx="1964242" cy="2015967"/>
      </dsp:txXfrm>
    </dsp:sp>
    <dsp:sp modelId="{22D4D222-D030-4334-BB9D-5B63D04E01FD}">
      <dsp:nvSpPr>
        <dsp:cNvPr id="0" name=""/>
        <dsp:cNvSpPr/>
      </dsp:nvSpPr>
      <dsp:spPr>
        <a:xfrm>
          <a:off x="9516039" y="1671366"/>
          <a:ext cx="2176764" cy="22284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800" b="1" kern="1200" dirty="0"/>
            <a:t>量産試作</a:t>
          </a:r>
        </a:p>
      </dsp:txBody>
      <dsp:txXfrm>
        <a:off x="9622300" y="1777627"/>
        <a:ext cx="1964242" cy="2015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9C248307-E0C7-7DCA-1D5B-CAC084AD7F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C77600B-208F-B816-E6DB-6985A4F003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7D51FC77-E1E7-4588-BBDA-F4C79A645D5A}" type="datetimeFigureOut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9B7416A-0E7D-0A2B-217E-53C6C77905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E77BAE6-E6E6-F38C-13C0-9939344DEA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486DFCB2-2E85-49F0-A439-6FC145B507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810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311" tIns="45657" rIns="91311" bIns="4565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311" tIns="45657" rIns="91311" bIns="45657" rtlCol="0"/>
          <a:lstStyle>
            <a:lvl1pPr algn="r">
              <a:defRPr sz="1200"/>
            </a:lvl1pPr>
          </a:lstStyle>
          <a:p>
            <a:fld id="{C1258566-44E9-40BD-B500-6C1C65D4EBFA}" type="datetimeFigureOut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1" tIns="45657" rIns="91311" bIns="4565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3"/>
          </a:xfrm>
          <a:prstGeom prst="rect">
            <a:avLst/>
          </a:prstGeom>
        </p:spPr>
        <p:txBody>
          <a:bodyPr vert="horz" lIns="91311" tIns="45657" rIns="91311" bIns="4565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311" tIns="45657" rIns="91311" bIns="4565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311" tIns="45657" rIns="91311" bIns="45657" rtlCol="0" anchor="b"/>
          <a:lstStyle>
            <a:lvl1pPr algn="r">
              <a:defRPr sz="1200"/>
            </a:lvl1pPr>
          </a:lstStyle>
          <a:p>
            <a:fld id="{F3C67FF6-CE22-402A-BE98-EA9323FA5A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07926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7FF6-CE22-402A-BE98-EA9323FA5AD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5535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404AC-9876-43D9-9C5B-7A18153A587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2902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404AC-9876-43D9-9C5B-7A18153A587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760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/>
              <a:t>マスター サブタイトルの書式設定</a:t>
            </a:r>
            <a:endParaRPr kumimoji="0" 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フリーフォーム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フリーフォーム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付プレースホルダー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228145-9B2A-4C3A-B5B1-9733A5DBD391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19" name="フッター プレースホルダー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27" name="スライド番号プレースホルダー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03B1E4B-307E-4853-8E9D-33E7762C4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7498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83DB-9E67-4BC4-BDC9-D0AD521F3F20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3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BE58-0B6C-4444-AB6B-A5423144A485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48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BB45-9760-4BAD-8021-091C92E43990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2192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3036-7DE2-47B9-BD06-2741A369C8D4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460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E8F9-43C8-4337-94F3-767F304EE262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1576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DE18-0A8B-47CA-A6DD-95F5CB1E73F8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2181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DFF0-D1CF-4D12-9113-D749AAF0B879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26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315-1D74-466B-8EA5-203863C4E8FF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41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29C5-6F65-445E-839D-554A237DFC0C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8200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30490-49CB-4D7C-8121-5F8A23CBCCE8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24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5F06-CC66-44D6-BA3A-612B65347F1C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79885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E7CAB-DB63-47F4-B935-AE437DC17B15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1692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7E02-132F-4C78-9694-B008261816A2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22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DCD6-E227-49C7-83D9-42B212715EB1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3863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A57A8-9549-48BD-95F5-FCC6CF57D405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431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E0D-9F7E-448C-BE01-D8650A308D4E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9072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17356-8851-4453-9507-F6D1B86D28EF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9219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1DA9-9231-4443-BA9C-046FD5256628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9956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866D-DDAD-4DFE-BBED-8948A59FF63A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992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C23A-8C06-4287-BF17-597517815330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41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3F169-54C6-464F-9279-68C0FE2378A1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887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F2EF0-009C-4231-AF93-AA6A879A0FEB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山形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山形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767815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1163-3E40-43F0-8B36-7929162FF93F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2384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84AC-A3A1-429F-8B26-47677283AFCE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9738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9F7F-454B-4895-9716-1E1E334D722B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243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BB23E-13A6-4AEB-AC31-FEE50F29608A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824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9EDA4-8893-4054-A858-5A1AAFADCD04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7923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F3B1-550A-4D81-8A02-C3A65562CC12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62534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8444-ECA5-4D4E-91A4-189C39DC146F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8482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35E2-1873-48EC-8DF0-09B9262BD124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6720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B1A1-79DB-45B9-8132-DDCE1DBF1A6F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976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3C610-E50B-44C7-ACD4-683CBDE7CF32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6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102D-9F10-4C08-9008-BC1C7EE376C5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94026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846D-AA30-4CC1-86E2-E4A617B7EB8F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763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0A79-52E9-4C8E-AD4D-7F44C672BCAD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35875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CB094-0EDA-4EC5-AFA7-069186885E44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3290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B1C0F-016D-4927-8177-2B7ABD3FBBB5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6902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6309-FE54-4AAF-B1EA-A544BF58A3FA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1420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5B99A-EAEE-40C7-BFA1-25DD4CDAA070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2197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D48E-C312-4FD3-951C-49F668B57ABD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8589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68B6-191C-43AB-8C7A-FC98EAC0B70F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133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32E22FFA-E667-4A85-AA0F-0AC77EA189ED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1709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/>
              <a:t>アイコンをクリックして図を追加</a:t>
            </a:r>
            <a:endParaRPr kumimoji="0" 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9DEC428-2A54-42C1-8215-B82C5E237456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03B1E4B-307E-4853-8E9D-33E7762C4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直線コネクタ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山形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山形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886568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フリーフォーム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直線コネクタ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タイトル プレースホルダー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  <a:p>
            <a:pPr lvl="1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2 </a:t>
            </a:r>
            <a:r>
              <a:rPr kumimoji="0" lang="ja-JP" altLang="en-US"/>
              <a:t>レベル</a:t>
            </a:r>
          </a:p>
          <a:p>
            <a:pPr lvl="2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3 </a:t>
            </a:r>
            <a:r>
              <a:rPr kumimoji="0" lang="ja-JP" altLang="en-US"/>
              <a:t>レベル</a:t>
            </a:r>
          </a:p>
          <a:p>
            <a:pPr lvl="3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4 </a:t>
            </a:r>
            <a:r>
              <a:rPr kumimoji="0" lang="ja-JP" altLang="en-US"/>
              <a:t>レベル</a:t>
            </a:r>
          </a:p>
          <a:p>
            <a:pPr lvl="4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5 </a:t>
            </a:r>
            <a:r>
              <a:rPr kumimoji="0" lang="ja-JP" altLang="en-US"/>
              <a:t>レベル</a:t>
            </a:r>
            <a:endParaRPr kumimoji="0" 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39F624F-5805-42F9-91C8-7E23157CA60E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22" name="フッター プレースホルダー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03B1E4B-307E-4853-8E9D-33E7762C4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391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1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E9CA0B-A961-43C5-8864-5A1698ADB0AB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B1E4B-307E-4853-8E9D-33E7762C4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722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3781D48-935B-4E0C-9EC1-E4F89A4EF321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B1E4B-307E-4853-8E9D-33E7762C4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507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6F82238-C69E-4741-8F6E-8F5A18859E69}" type="datetime1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zh-TW" altLang="en-US"/>
              <a:t>㈱松田電機工業所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B1E4B-307E-4853-8E9D-33E7762C4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07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del-art.co.jp/" TargetMode="External"/><Relationship Id="rId2" Type="http://schemas.openxmlformats.org/officeDocument/2006/relationships/hyperlink" Target="tel:06-6729-778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9867E6-BA2A-4ECD-83C5-D088EDCA8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42176"/>
            <a:ext cx="9144000" cy="1649912"/>
          </a:xfrm>
        </p:spPr>
        <p:txBody>
          <a:bodyPr>
            <a:normAutofit/>
          </a:bodyPr>
          <a:lstStyle/>
          <a:p>
            <a:r>
              <a:rPr lang="ja-JP" altLang="en-US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株式会社モデルアート　　　　　</a:t>
            </a:r>
            <a:br>
              <a:rPr lang="en-US" altLang="ja-JP" sz="5300" dirty="0"/>
            </a:br>
            <a:r>
              <a:rPr lang="ja-JP" altLang="en-US" sz="4800" dirty="0"/>
              <a:t>ーテクニカル編ー</a:t>
            </a:r>
            <a:endParaRPr kumimoji="1" lang="ja-JP" altLang="en-US" sz="53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8213003-A768-4A97-9163-573A22FA7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37847" y="4220127"/>
            <a:ext cx="3386498" cy="2074083"/>
          </a:xfrm>
        </p:spPr>
        <p:txBody>
          <a:bodyPr>
            <a:normAutofit/>
          </a:bodyPr>
          <a:lstStyle/>
          <a:p>
            <a:pPr algn="l"/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4" descr="株式会社モデルアート">
            <a:extLst>
              <a:ext uri="{FF2B5EF4-FFF2-40B4-BE49-F238E27FC236}">
                <a16:creationId xmlns:a16="http://schemas.microsoft.com/office/drawing/2014/main" id="{28C5A5DA-FF20-455C-CAE9-E857ED4AA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527" y="5884837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78D7D92-DED9-3E81-001F-1B599DAB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8" y="5110836"/>
            <a:ext cx="2041468" cy="13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5D88371-914C-4156-5172-44BE3295B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682" y="5110836"/>
            <a:ext cx="2041468" cy="13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47C2B94-206E-DF75-557F-91066BB05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682" y="3647530"/>
            <a:ext cx="2041468" cy="13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982174E-F251-EEF1-1A76-F48511D57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6" y="3647530"/>
            <a:ext cx="2041468" cy="13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字幕 2">
            <a:extLst>
              <a:ext uri="{FF2B5EF4-FFF2-40B4-BE49-F238E27FC236}">
                <a16:creationId xmlns:a16="http://schemas.microsoft.com/office/drawing/2014/main" id="{0CB393F5-08D9-7D34-5EE3-996DB31F2964}"/>
              </a:ext>
            </a:extLst>
          </p:cNvPr>
          <p:cNvSpPr txBox="1">
            <a:spLocks/>
          </p:cNvSpPr>
          <p:nvPr/>
        </p:nvSpPr>
        <p:spPr>
          <a:xfrm>
            <a:off x="418918" y="226992"/>
            <a:ext cx="3787322" cy="591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ja-JP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endParaRPr lang="en-US" altLang="ja-JP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endParaRPr lang="en-US" altLang="ja-JP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24409E-EE4B-E36E-22BA-869088EF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5299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0915C7-8D2E-46C6-88B6-09D74C58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98" y="191765"/>
            <a:ext cx="10515600" cy="763598"/>
          </a:xfrm>
        </p:spPr>
        <p:txBody>
          <a:bodyPr>
            <a:normAutofit/>
          </a:bodyPr>
          <a:lstStyle/>
          <a:p>
            <a:r>
              <a:rPr lang="ja-JP" altLang="en-US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試作モデル例②　産業機器など</a:t>
            </a:r>
            <a:endParaRPr kumimoji="1" lang="ja-JP" altLang="en-US" sz="4000" b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AFBECA2-35EA-4449-B22E-2BA4E958D5E9}"/>
              </a:ext>
            </a:extLst>
          </p:cNvPr>
          <p:cNvCxnSpPr/>
          <p:nvPr/>
        </p:nvCxnSpPr>
        <p:spPr>
          <a:xfrm>
            <a:off x="421437" y="952841"/>
            <a:ext cx="8637361" cy="0"/>
          </a:xfrm>
          <a:prstGeom prst="line">
            <a:avLst/>
          </a:prstGeom>
          <a:noFill/>
          <a:ln w="9525" cap="flat" cmpd="sng" algn="ctr">
            <a:solidFill>
              <a:srgbClr val="EB641B"/>
            </a:solidFill>
            <a:prstDash val="dash"/>
          </a:ln>
          <a:effectLst/>
        </p:spPr>
      </p:cxnSp>
      <p:graphicFrame>
        <p:nvGraphicFramePr>
          <p:cNvPr id="16" name="表 16">
            <a:extLst>
              <a:ext uri="{FF2B5EF4-FFF2-40B4-BE49-F238E27FC236}">
                <a16:creationId xmlns:a16="http://schemas.microsoft.com/office/drawing/2014/main" id="{4C2554C4-44CF-4AA0-920E-E07F69AB9A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330238"/>
              </p:ext>
            </p:extLst>
          </p:nvPr>
        </p:nvGraphicFramePr>
        <p:xfrm>
          <a:off x="609599" y="1650932"/>
          <a:ext cx="10854519" cy="4323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6705">
                  <a:extLst>
                    <a:ext uri="{9D8B030D-6E8A-4147-A177-3AD203B41FA5}">
                      <a16:colId xmlns:a16="http://schemas.microsoft.com/office/drawing/2014/main" val="2994315398"/>
                    </a:ext>
                  </a:extLst>
                </a:gridCol>
                <a:gridCol w="3643907">
                  <a:extLst>
                    <a:ext uri="{9D8B030D-6E8A-4147-A177-3AD203B41FA5}">
                      <a16:colId xmlns:a16="http://schemas.microsoft.com/office/drawing/2014/main" val="2434295371"/>
                    </a:ext>
                  </a:extLst>
                </a:gridCol>
                <a:gridCol w="3643907">
                  <a:extLst>
                    <a:ext uri="{9D8B030D-6E8A-4147-A177-3AD203B41FA5}">
                      <a16:colId xmlns:a16="http://schemas.microsoft.com/office/drawing/2014/main" val="32751123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衛生機器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両替機器（機構部品）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技術試験用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655858"/>
                  </a:ext>
                </a:extLst>
              </a:tr>
              <a:tr h="3952474">
                <a:tc>
                  <a:txBody>
                    <a:bodyPr/>
                    <a:lstStyle/>
                    <a:p>
                      <a:endParaRPr kumimoji="1" lang="ja-JP" altLang="en-US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581093"/>
                  </a:ext>
                </a:extLst>
              </a:tr>
            </a:tbl>
          </a:graphicData>
        </a:graphic>
      </p:graphicFrame>
      <p:pic>
        <p:nvPicPr>
          <p:cNvPr id="3076" name="Picture 4" descr="両替機フリー素材写真 に対する画像結果">
            <a:extLst>
              <a:ext uri="{FF2B5EF4-FFF2-40B4-BE49-F238E27FC236}">
                <a16:creationId xmlns:a16="http://schemas.microsoft.com/office/drawing/2014/main" id="{F6795C2E-1BD2-51B0-4C64-27642878D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05" y="2711966"/>
            <a:ext cx="3456747" cy="27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トイレ 素材 フリー に対する画像結果">
            <a:extLst>
              <a:ext uri="{FF2B5EF4-FFF2-40B4-BE49-F238E27FC236}">
                <a16:creationId xmlns:a16="http://schemas.microsoft.com/office/drawing/2014/main" id="{C8C997F4-6689-FE9F-698E-2716F85B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8" y="2711966"/>
            <a:ext cx="3505328" cy="27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A94F476-E847-5E0D-3BB4-869CCE0EA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644" y="2711966"/>
            <a:ext cx="3462416" cy="2774432"/>
          </a:xfrm>
          <a:prstGeom prst="rect">
            <a:avLst/>
          </a:prstGeom>
        </p:spPr>
      </p:pic>
      <p:pic>
        <p:nvPicPr>
          <p:cNvPr id="5" name="Picture 4" descr="株式会社モデルアート">
            <a:extLst>
              <a:ext uri="{FF2B5EF4-FFF2-40B4-BE49-F238E27FC236}">
                <a16:creationId xmlns:a16="http://schemas.microsoft.com/office/drawing/2014/main" id="{5D67EBA2-329D-A00E-D51E-866C5F67F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330" y="412241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AD72840-A39D-4A05-44B5-94B8DAFC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773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0915C7-8D2E-46C6-88B6-09D74C58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197" y="34497"/>
            <a:ext cx="7077220" cy="832632"/>
          </a:xfrm>
        </p:spPr>
        <p:txBody>
          <a:bodyPr>
            <a:normAutofit/>
          </a:bodyPr>
          <a:lstStyle/>
          <a:p>
            <a:r>
              <a:rPr lang="ja-JP" altLang="en-US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展示用イベントモック品　例　</a:t>
            </a:r>
            <a:endParaRPr kumimoji="1" lang="ja-JP" altLang="en-US" sz="4000" b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AFBECA2-35EA-4449-B22E-2BA4E958D5E9}"/>
              </a:ext>
            </a:extLst>
          </p:cNvPr>
          <p:cNvCxnSpPr/>
          <p:nvPr/>
        </p:nvCxnSpPr>
        <p:spPr>
          <a:xfrm>
            <a:off x="421437" y="832634"/>
            <a:ext cx="8637361" cy="0"/>
          </a:xfrm>
          <a:prstGeom prst="line">
            <a:avLst/>
          </a:prstGeom>
          <a:noFill/>
          <a:ln w="9525" cap="flat" cmpd="sng" algn="ctr">
            <a:solidFill>
              <a:srgbClr val="EB641B"/>
            </a:solidFill>
            <a:prstDash val="dash"/>
          </a:ln>
          <a:effectLst/>
        </p:spPr>
      </p:cxnSp>
      <p:graphicFrame>
        <p:nvGraphicFramePr>
          <p:cNvPr id="16" name="表 16">
            <a:extLst>
              <a:ext uri="{FF2B5EF4-FFF2-40B4-BE49-F238E27FC236}">
                <a16:creationId xmlns:a16="http://schemas.microsoft.com/office/drawing/2014/main" id="{4C2554C4-44CF-4AA0-920E-E07F69AB9A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981272"/>
              </p:ext>
            </p:extLst>
          </p:nvPr>
        </p:nvGraphicFramePr>
        <p:xfrm>
          <a:off x="609599" y="1650932"/>
          <a:ext cx="10854519" cy="4323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6705">
                  <a:extLst>
                    <a:ext uri="{9D8B030D-6E8A-4147-A177-3AD203B41FA5}">
                      <a16:colId xmlns:a16="http://schemas.microsoft.com/office/drawing/2014/main" val="2994315398"/>
                    </a:ext>
                  </a:extLst>
                </a:gridCol>
                <a:gridCol w="3643907">
                  <a:extLst>
                    <a:ext uri="{9D8B030D-6E8A-4147-A177-3AD203B41FA5}">
                      <a16:colId xmlns:a16="http://schemas.microsoft.com/office/drawing/2014/main" val="2434295371"/>
                    </a:ext>
                  </a:extLst>
                </a:gridCol>
                <a:gridCol w="3643907">
                  <a:extLst>
                    <a:ext uri="{9D8B030D-6E8A-4147-A177-3AD203B41FA5}">
                      <a16:colId xmlns:a16="http://schemas.microsoft.com/office/drawing/2014/main" val="32751123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化粧コスメ容器モック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内燃機関スケールモデル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説明用模型</a:t>
                      </a:r>
                      <a:endParaRPr kumimoji="1" lang="en-US" altLang="ja-JP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655858"/>
                  </a:ext>
                </a:extLst>
              </a:tr>
              <a:tr h="395247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581093"/>
                  </a:ext>
                </a:extLst>
              </a:tr>
            </a:tbl>
          </a:graphicData>
        </a:graphic>
      </p:graphicFrame>
      <p:pic>
        <p:nvPicPr>
          <p:cNvPr id="4098" name="Picture 2" descr="化粧品容器 フリー画像 に対する画像結果">
            <a:extLst>
              <a:ext uri="{FF2B5EF4-FFF2-40B4-BE49-F238E27FC236}">
                <a16:creationId xmlns:a16="http://schemas.microsoft.com/office/drawing/2014/main" id="{6C82077B-1F80-8FCE-2D91-09069D52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50" y="2703883"/>
            <a:ext cx="3418816" cy="296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ジェットエンジン構造解説CG | 株式会社フィジカルアイ">
            <a:extLst>
              <a:ext uri="{FF2B5EF4-FFF2-40B4-BE49-F238E27FC236}">
                <a16:creationId xmlns:a16="http://schemas.microsoft.com/office/drawing/2014/main" id="{73F70577-5477-6B6E-6132-06EDB9EBB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07" y="2703883"/>
            <a:ext cx="3250498" cy="296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C72E28C-3714-9389-21D0-7089972E92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383" y="2703883"/>
            <a:ext cx="3250497" cy="2885393"/>
          </a:xfrm>
          <a:prstGeom prst="rect">
            <a:avLst/>
          </a:prstGeom>
        </p:spPr>
      </p:pic>
      <p:pic>
        <p:nvPicPr>
          <p:cNvPr id="8" name="Picture 4" descr="株式会社モデルアート">
            <a:extLst>
              <a:ext uri="{FF2B5EF4-FFF2-40B4-BE49-F238E27FC236}">
                <a16:creationId xmlns:a16="http://schemas.microsoft.com/office/drawing/2014/main" id="{849F5F36-F8C8-EA60-D8CA-E2A7CD5B0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251" y="361121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E7501B-977F-89D6-DADA-7187FC7D7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3340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4F71BAB-4712-90CE-3039-379ABD2D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8A250D-5E47-F921-A7F2-C1C927D4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695" y="4394930"/>
            <a:ext cx="1476375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1944D14-7F21-7EA2-1206-3E48ADD02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352" y="5648071"/>
            <a:ext cx="16764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039526-DEA5-B44C-76B1-3431E1C87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88" y="5675853"/>
            <a:ext cx="19335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60AB965B-258F-BB47-2C08-7759A1F14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867" y="4398834"/>
            <a:ext cx="17145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バイロショット®｜素材発見｜Discover TOYOBO｜東洋紡">
            <a:extLst>
              <a:ext uri="{FF2B5EF4-FFF2-40B4-BE49-F238E27FC236}">
                <a16:creationId xmlns:a16="http://schemas.microsoft.com/office/drawing/2014/main" id="{B6753A0C-F693-8E64-59BE-7F3484C7A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22" y="3928710"/>
            <a:ext cx="4834450" cy="2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C296701-5134-5ACB-607F-E2D44E0D8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288" y="1330960"/>
            <a:ext cx="3887009" cy="259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49B686B-DBF8-4CD0-E0AA-B700B5335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6" y="1280562"/>
            <a:ext cx="3887009" cy="259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2BF46727-0FF7-4B17-94EB-B50A99557F2E}"/>
              </a:ext>
            </a:extLst>
          </p:cNvPr>
          <p:cNvSpPr/>
          <p:nvPr/>
        </p:nvSpPr>
        <p:spPr>
          <a:xfrm>
            <a:off x="5415733" y="2037982"/>
            <a:ext cx="695507" cy="12924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7A044D27-A902-A830-35D6-175338318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39172"/>
            <a:ext cx="10515600" cy="592223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低圧封止成形　基板防水・・・基板を収める樹脂ケース不要。</a:t>
            </a:r>
            <a:endParaRPr lang="en-US" altLang="ja-JP" sz="2400" dirty="0"/>
          </a:p>
          <a:p>
            <a:r>
              <a:rPr lang="ja-JP" altLang="en-US" sz="2400" dirty="0"/>
              <a:t>　　　　　　　　　　　　　　　　　　金型で基板ごと成形、部品点数削減。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　　　　　　　　　　　　　　　　　　　　　そのほか　ハーネスとハーネスの接続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2910211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タイトル 1">
            <a:extLst>
              <a:ext uri="{FF2B5EF4-FFF2-40B4-BE49-F238E27FC236}">
                <a16:creationId xmlns:a16="http://schemas.microsoft.com/office/drawing/2014/main" id="{7C0915C7-8D2E-46C6-88B6-09D74C58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13" y="143692"/>
            <a:ext cx="7558682" cy="727776"/>
          </a:xfrm>
        </p:spPr>
        <p:txBody>
          <a:bodyPr>
            <a:normAutofit/>
          </a:bodyPr>
          <a:lstStyle/>
          <a:p>
            <a:r>
              <a:rPr kumimoji="1" lang="ja-JP" altLang="en-US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モデルアートが</a:t>
            </a:r>
            <a:r>
              <a:rPr lang="ja-JP" altLang="en-US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めざす</a:t>
            </a:r>
            <a:r>
              <a:rPr kumimoji="1" lang="ja-JP" altLang="en-US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方向　</a:t>
            </a:r>
            <a:r>
              <a:rPr kumimoji="1" lang="en-US" altLang="ja-JP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4000" b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6734" y="946026"/>
            <a:ext cx="11860642" cy="5768282"/>
          </a:xfrm>
        </p:spPr>
        <p:txBody>
          <a:bodyPr>
            <a:normAutofit fontScale="92500" lnSpcReduction="10000"/>
          </a:bodyPr>
          <a:lstStyle/>
          <a:p>
            <a:pPr marL="0" indent="0">
              <a:buFontTx/>
              <a:buNone/>
              <a:defRPr/>
            </a:pPr>
            <a:r>
              <a:rPr lang="en-US" altLang="ja-JP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1.</a:t>
            </a:r>
            <a:r>
              <a:rPr lang="ja-JP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培ってきた領域</a:t>
            </a:r>
            <a:endParaRPr lang="en-US" altLang="ja-JP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400" b="1" dirty="0">
                <a:latin typeface="+mj-ea"/>
                <a:ea typeface="+mj-ea"/>
              </a:rPr>
              <a:t>　　</a:t>
            </a:r>
            <a:r>
              <a:rPr lang="ja-JP" altLang="en-US" sz="2200" dirty="0">
                <a:latin typeface="+mj-ea"/>
                <a:ea typeface="+mj-ea"/>
              </a:rPr>
              <a:t>→白物家電</a:t>
            </a:r>
            <a:r>
              <a:rPr lang="ja-JP" altLang="en-US" sz="1900" dirty="0">
                <a:latin typeface="+mj-ea"/>
                <a:ea typeface="+mj-ea"/>
              </a:rPr>
              <a:t>（デザインモデル）・</a:t>
            </a:r>
            <a:r>
              <a:rPr lang="ja-JP" altLang="en-US" sz="2200" dirty="0">
                <a:latin typeface="+mj-ea"/>
                <a:ea typeface="+mj-ea"/>
              </a:rPr>
              <a:t>設備機器</a:t>
            </a:r>
            <a:r>
              <a:rPr lang="ja-JP" altLang="en-US" sz="1900" dirty="0">
                <a:latin typeface="+mj-ea"/>
                <a:ea typeface="+mj-ea"/>
              </a:rPr>
              <a:t>（ワーキングモデル）・</a:t>
            </a:r>
            <a:r>
              <a:rPr lang="ja-JP" altLang="en-US" sz="2200" dirty="0">
                <a:latin typeface="+mj-ea"/>
                <a:ea typeface="+mj-ea"/>
              </a:rPr>
              <a:t>展示</a:t>
            </a:r>
            <a:r>
              <a:rPr lang="en-US" altLang="ja-JP" sz="2200" dirty="0">
                <a:latin typeface="+mj-ea"/>
                <a:ea typeface="+mj-ea"/>
              </a:rPr>
              <a:t>/</a:t>
            </a:r>
            <a:r>
              <a:rPr lang="ja-JP" altLang="en-US" sz="2200" dirty="0">
                <a:latin typeface="+mj-ea"/>
                <a:ea typeface="+mj-ea"/>
              </a:rPr>
              <a:t>技術試験用ブース　什器</a:t>
            </a:r>
            <a:endParaRPr lang="en-US" altLang="ja-JP" sz="2200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dirty="0">
                <a:latin typeface="+mj-ea"/>
                <a:ea typeface="+mj-ea"/>
              </a:rPr>
              <a:t>　　→外観</a:t>
            </a:r>
            <a:r>
              <a:rPr lang="en-US" altLang="ja-JP" sz="2200" dirty="0">
                <a:latin typeface="+mj-ea"/>
                <a:ea typeface="+mj-ea"/>
              </a:rPr>
              <a:t>/</a:t>
            </a:r>
            <a:r>
              <a:rPr lang="ja-JP" altLang="en-US" sz="2200" dirty="0">
                <a:latin typeface="+mj-ea"/>
                <a:ea typeface="+mj-ea"/>
              </a:rPr>
              <a:t>機構設計</a:t>
            </a:r>
            <a:r>
              <a:rPr lang="en-US" altLang="ja-JP" sz="2200" dirty="0">
                <a:latin typeface="+mj-ea"/>
                <a:ea typeface="+mj-ea"/>
              </a:rPr>
              <a:t>7</a:t>
            </a:r>
            <a:r>
              <a:rPr lang="ja-JP" altLang="en-US" sz="2200" dirty="0">
                <a:latin typeface="+mj-ea"/>
                <a:ea typeface="+mj-ea"/>
              </a:rPr>
              <a:t>名・加工技師</a:t>
            </a:r>
            <a:r>
              <a:rPr lang="en-US" altLang="ja-JP" sz="2200" dirty="0">
                <a:latin typeface="+mj-ea"/>
                <a:ea typeface="+mj-ea"/>
              </a:rPr>
              <a:t>8</a:t>
            </a:r>
            <a:r>
              <a:rPr lang="ja-JP" altLang="en-US" sz="2200" dirty="0">
                <a:latin typeface="+mj-ea"/>
                <a:ea typeface="+mj-ea"/>
              </a:rPr>
              <a:t>名・塗装印刷</a:t>
            </a:r>
            <a:r>
              <a:rPr lang="en-US" altLang="ja-JP" sz="2200" dirty="0">
                <a:latin typeface="+mj-ea"/>
                <a:ea typeface="+mj-ea"/>
              </a:rPr>
              <a:t>7</a:t>
            </a:r>
            <a:r>
              <a:rPr lang="ja-JP" altLang="en-US" sz="2200" dirty="0">
                <a:latin typeface="+mj-ea"/>
                <a:ea typeface="+mj-ea"/>
              </a:rPr>
              <a:t>名・検査</a:t>
            </a:r>
            <a:r>
              <a:rPr lang="en-US" altLang="ja-JP" sz="2200" dirty="0">
                <a:latin typeface="+mj-ea"/>
                <a:ea typeface="+mj-ea"/>
              </a:rPr>
              <a:t>2</a:t>
            </a:r>
            <a:r>
              <a:rPr lang="ja-JP" altLang="en-US" sz="2200" dirty="0">
                <a:latin typeface="+mj-ea"/>
                <a:ea typeface="+mj-ea"/>
              </a:rPr>
              <a:t>名・営業</a:t>
            </a:r>
            <a:r>
              <a:rPr lang="en-US" altLang="ja-JP" sz="2200" dirty="0">
                <a:latin typeface="+mj-ea"/>
                <a:ea typeface="+mj-ea"/>
              </a:rPr>
              <a:t>6</a:t>
            </a:r>
            <a:r>
              <a:rPr lang="ja-JP" altLang="en-US" sz="2200" dirty="0">
                <a:latin typeface="+mj-ea"/>
                <a:ea typeface="+mj-ea"/>
              </a:rPr>
              <a:t>名　</a:t>
            </a:r>
            <a:r>
              <a:rPr lang="ja-JP" alt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感性豊かな集団</a:t>
            </a:r>
            <a:endParaRPr lang="en-US" altLang="ja-JP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dirty="0">
                <a:latin typeface="+mj-ea"/>
                <a:ea typeface="+mj-ea"/>
              </a:rPr>
              <a:t>　　→マテリアル提案　電飾</a:t>
            </a:r>
            <a:r>
              <a:rPr lang="en-US" altLang="ja-JP" sz="2200" dirty="0">
                <a:latin typeface="+mj-ea"/>
                <a:ea typeface="+mj-ea"/>
              </a:rPr>
              <a:t>/</a:t>
            </a:r>
            <a:r>
              <a:rPr lang="ja-JP" altLang="en-US" sz="2200" dirty="0">
                <a:latin typeface="+mj-ea"/>
                <a:ea typeface="+mj-ea"/>
              </a:rPr>
              <a:t>加飾提案・・・デザイナー様ご支援　　</a:t>
            </a:r>
            <a:r>
              <a:rPr lang="ja-JP" alt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気づきを与えられる</a:t>
            </a:r>
            <a:endParaRPr lang="en-US" altLang="ja-JP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dirty="0">
                <a:latin typeface="+mj-ea"/>
                <a:ea typeface="+mj-ea"/>
              </a:rPr>
              <a:t>　　→サプライヤ（調達能力）　大物（切削）　小物（３</a:t>
            </a:r>
            <a:r>
              <a:rPr lang="en-US" altLang="ja-JP" sz="2200" dirty="0">
                <a:latin typeface="+mj-ea"/>
                <a:ea typeface="+mj-ea"/>
              </a:rPr>
              <a:t>D</a:t>
            </a:r>
            <a:r>
              <a:rPr lang="ja-JP" altLang="en-US" sz="2200" dirty="0">
                <a:latin typeface="+mj-ea"/>
                <a:ea typeface="+mj-ea"/>
              </a:rPr>
              <a:t>プリンタ）</a:t>
            </a:r>
            <a:endParaRPr lang="en-US" altLang="ja-JP" sz="2200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dirty="0">
                <a:latin typeface="+mj-ea"/>
                <a:ea typeface="+mj-ea"/>
              </a:rPr>
              <a:t>　　→ベテラン層～若手層まで　継承課題の問題がない</a:t>
            </a:r>
            <a:endParaRPr lang="en-US" altLang="ja-JP" sz="2200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dirty="0">
                <a:latin typeface="+mj-ea"/>
                <a:ea typeface="+mj-ea"/>
              </a:rPr>
              <a:t>　　→機構部品の試作用小ロット生産（中国）</a:t>
            </a:r>
            <a:endParaRPr lang="en-US" altLang="ja-JP" sz="2200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en-US" altLang="ja-JP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2.</a:t>
            </a:r>
            <a:r>
              <a:rPr lang="ja-JP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新たな領域</a:t>
            </a:r>
            <a:endParaRPr lang="en-US" altLang="ja-JP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　　</a:t>
            </a:r>
            <a:r>
              <a:rPr lang="en-US" altLang="ja-JP" sz="2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A.</a:t>
            </a:r>
            <a:r>
              <a:rPr lang="ja-JP" altLang="en-US" sz="2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デザイン</a:t>
            </a:r>
            <a:r>
              <a:rPr lang="en-US" altLang="ja-JP" sz="2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/</a:t>
            </a:r>
            <a:r>
              <a:rPr lang="ja-JP" altLang="en-US" sz="2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ワーキング設計　クレイモデルの拡販</a:t>
            </a:r>
            <a:endParaRPr lang="en-US" altLang="ja-JP" sz="2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400" b="1" dirty="0">
                <a:latin typeface="+mj-ea"/>
                <a:ea typeface="+mj-ea"/>
              </a:rPr>
              <a:t>　　</a:t>
            </a:r>
            <a:r>
              <a:rPr lang="ja-JP" altLang="en-US" sz="2200" dirty="0">
                <a:latin typeface="+mj-ea"/>
                <a:ea typeface="+mj-ea"/>
              </a:rPr>
              <a:t>→</a:t>
            </a:r>
            <a:r>
              <a:rPr lang="en-US" altLang="ja-JP" sz="2200" dirty="0">
                <a:latin typeface="+mj-ea"/>
                <a:ea typeface="+mj-ea"/>
              </a:rPr>
              <a:t>EV</a:t>
            </a:r>
            <a:r>
              <a:rPr lang="ja-JP" altLang="en-US" sz="2200" dirty="0">
                <a:latin typeface="+mj-ea"/>
                <a:ea typeface="+mj-ea"/>
              </a:rPr>
              <a:t>（</a:t>
            </a:r>
            <a:r>
              <a:rPr lang="en-US" altLang="ja-JP" sz="2200" dirty="0">
                <a:latin typeface="+mj-ea"/>
                <a:ea typeface="+mj-ea"/>
              </a:rPr>
              <a:t>2</a:t>
            </a:r>
            <a:r>
              <a:rPr lang="ja-JP" altLang="en-US" sz="2200" dirty="0">
                <a:latin typeface="+mj-ea"/>
                <a:ea typeface="+mj-ea"/>
              </a:rPr>
              <a:t>輪</a:t>
            </a:r>
            <a:r>
              <a:rPr lang="en-US" altLang="ja-JP" sz="2200" dirty="0">
                <a:latin typeface="+mj-ea"/>
                <a:ea typeface="+mj-ea"/>
              </a:rPr>
              <a:t>/</a:t>
            </a:r>
            <a:r>
              <a:rPr lang="ja-JP" altLang="en-US" sz="2200" dirty="0">
                <a:latin typeface="+mj-ea"/>
                <a:ea typeface="+mj-ea"/>
              </a:rPr>
              <a:t>４輪）　半導体装置　　　　</a:t>
            </a:r>
            <a:endParaRPr lang="en-US" altLang="ja-JP" sz="2200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dirty="0">
                <a:latin typeface="+mj-ea"/>
                <a:ea typeface="+mj-ea"/>
              </a:rPr>
              <a:t>　　   →白物家電デザインで培った経験から　最新の素材</a:t>
            </a:r>
            <a:r>
              <a:rPr lang="en-US" altLang="ja-JP" sz="2200" dirty="0">
                <a:latin typeface="+mj-ea"/>
                <a:ea typeface="+mj-ea"/>
              </a:rPr>
              <a:t>/</a:t>
            </a:r>
            <a:r>
              <a:rPr lang="ja-JP" altLang="en-US" sz="2200" dirty="0">
                <a:latin typeface="+mj-ea"/>
                <a:ea typeface="+mj-ea"/>
              </a:rPr>
              <a:t>形状</a:t>
            </a:r>
            <a:r>
              <a:rPr lang="en-US" altLang="ja-JP" sz="2200" dirty="0">
                <a:latin typeface="+mj-ea"/>
                <a:ea typeface="+mj-ea"/>
              </a:rPr>
              <a:t>/</a:t>
            </a:r>
            <a:r>
              <a:rPr lang="ja-JP" altLang="en-US" sz="2200" dirty="0">
                <a:latin typeface="+mj-ea"/>
                <a:ea typeface="+mj-ea"/>
              </a:rPr>
              <a:t>加飾・電飾のご提案を活かす</a:t>
            </a:r>
            <a:endParaRPr lang="en-US" altLang="ja-JP" sz="2200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dirty="0">
                <a:latin typeface="+mj-ea"/>
                <a:ea typeface="+mj-ea"/>
              </a:rPr>
              <a:t>　　→量産前品　小中ロットの金型代替・・・主にプレス加工ものなどを短納期で切削</a:t>
            </a:r>
            <a:r>
              <a:rPr lang="en-US" altLang="ja-JP" sz="2200" dirty="0">
                <a:latin typeface="+mj-ea"/>
                <a:ea typeface="+mj-ea"/>
              </a:rPr>
              <a:t>/</a:t>
            </a:r>
            <a:r>
              <a:rPr lang="ja-JP" altLang="en-US" sz="2200" dirty="0">
                <a:latin typeface="+mj-ea"/>
                <a:ea typeface="+mj-ea"/>
              </a:rPr>
              <a:t>３</a:t>
            </a:r>
            <a:r>
              <a:rPr lang="en-US" altLang="ja-JP" sz="2200" dirty="0">
                <a:latin typeface="+mj-ea"/>
                <a:ea typeface="+mj-ea"/>
              </a:rPr>
              <a:t>D</a:t>
            </a:r>
            <a:r>
              <a:rPr lang="ja-JP" altLang="en-US" sz="2200" dirty="0">
                <a:latin typeface="+mj-ea"/>
                <a:ea typeface="+mj-ea"/>
              </a:rPr>
              <a:t>プリンタ加工　</a:t>
            </a:r>
            <a:endParaRPr lang="en-US" altLang="ja-JP" sz="2200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　　</a:t>
            </a:r>
            <a:r>
              <a:rPr lang="en-US" altLang="ja-JP" sz="2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B.</a:t>
            </a:r>
            <a:r>
              <a:rPr lang="ja-JP" altLang="en-US" sz="2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展示装飾</a:t>
            </a:r>
            <a:endParaRPr lang="en-US" altLang="ja-JP" sz="2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b="1" dirty="0">
                <a:latin typeface="+mj-ea"/>
                <a:ea typeface="+mj-ea"/>
              </a:rPr>
              <a:t>　　</a:t>
            </a:r>
            <a:r>
              <a:rPr lang="ja-JP" altLang="en-US" sz="2200" dirty="0">
                <a:latin typeface="+mj-ea"/>
                <a:ea typeface="+mj-ea"/>
              </a:rPr>
              <a:t>→空間デザイン</a:t>
            </a:r>
            <a:r>
              <a:rPr lang="en-US" altLang="ja-JP" sz="2200" dirty="0">
                <a:latin typeface="+mj-ea"/>
                <a:ea typeface="+mj-ea"/>
              </a:rPr>
              <a:t>/</a:t>
            </a:r>
            <a:r>
              <a:rPr lang="ja-JP" altLang="en-US" sz="2200" dirty="0">
                <a:latin typeface="+mj-ea"/>
                <a:ea typeface="+mj-ea"/>
              </a:rPr>
              <a:t>内装イベント</a:t>
            </a:r>
            <a:endParaRPr lang="en-US" altLang="ja-JP" sz="2400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b="1" u="sng" dirty="0">
                <a:latin typeface="+mj-ea"/>
                <a:ea typeface="+mj-ea"/>
              </a:rPr>
              <a:t>　</a:t>
            </a:r>
            <a:r>
              <a:rPr lang="ja-JP" altLang="en-US" sz="2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　</a:t>
            </a:r>
            <a:r>
              <a:rPr lang="en-US" altLang="ja-JP" sz="2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C.</a:t>
            </a:r>
            <a:r>
              <a:rPr lang="ja-JP" altLang="en-US" sz="2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加工加飾受託サービス（うまい　やすい　はやい）</a:t>
            </a:r>
            <a:endParaRPr lang="en-US" altLang="ja-JP" sz="2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dirty="0">
                <a:latin typeface="+mj-ea"/>
                <a:ea typeface="+mj-ea"/>
              </a:rPr>
              <a:t>　　→小ロット生産（射出成型）　</a:t>
            </a:r>
            <a:r>
              <a:rPr lang="en-US" altLang="ja-JP" sz="2200" dirty="0">
                <a:latin typeface="+mj-ea"/>
                <a:ea typeface="+mj-ea"/>
              </a:rPr>
              <a:t>2</a:t>
            </a:r>
            <a:r>
              <a:rPr lang="ja-JP" altLang="en-US" sz="2200" dirty="0">
                <a:latin typeface="+mj-ea"/>
                <a:ea typeface="+mj-ea"/>
              </a:rPr>
              <a:t>色　インサート　製品評価（検査書付与）</a:t>
            </a:r>
            <a:endParaRPr lang="en-US" altLang="ja-JP" sz="2200" dirty="0">
              <a:latin typeface="+mj-ea"/>
              <a:ea typeface="+mj-ea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B8DFA09-AE85-C579-8B7F-F43F0A83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13</a:t>
            </a:fld>
            <a:endParaRPr kumimoji="1" lang="ja-JP" altLang="en-US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2AFBECA2-35EA-4449-B22E-2BA4E958D5E9}"/>
              </a:ext>
            </a:extLst>
          </p:cNvPr>
          <p:cNvCxnSpPr/>
          <p:nvPr/>
        </p:nvCxnSpPr>
        <p:spPr>
          <a:xfrm flipV="1">
            <a:off x="250230" y="842308"/>
            <a:ext cx="6451150" cy="1146"/>
          </a:xfrm>
          <a:prstGeom prst="line">
            <a:avLst/>
          </a:prstGeom>
          <a:noFill/>
          <a:ln w="9525" cap="flat" cmpd="sng" algn="ctr">
            <a:solidFill>
              <a:srgbClr val="EB641B"/>
            </a:solidFill>
            <a:prstDash val="dash"/>
          </a:ln>
          <a:effectLst/>
        </p:spPr>
      </p:cxnSp>
      <p:pic>
        <p:nvPicPr>
          <p:cNvPr id="2" name="Picture 4" descr="株式会社モデルアート">
            <a:extLst>
              <a:ext uri="{FF2B5EF4-FFF2-40B4-BE49-F238E27FC236}">
                <a16:creationId xmlns:a16="http://schemas.microsoft.com/office/drawing/2014/main" id="{BFAD01F2-B7BA-A697-5822-1D25BCA97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335" y="399955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453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タイトル 1">
            <a:extLst>
              <a:ext uri="{FF2B5EF4-FFF2-40B4-BE49-F238E27FC236}">
                <a16:creationId xmlns:a16="http://schemas.microsoft.com/office/drawing/2014/main" id="{7C0915C7-8D2E-46C6-88B6-09D74C58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13" y="143692"/>
            <a:ext cx="7558682" cy="727776"/>
          </a:xfrm>
        </p:spPr>
        <p:txBody>
          <a:bodyPr>
            <a:normAutofit/>
          </a:bodyPr>
          <a:lstStyle/>
          <a:p>
            <a:r>
              <a:rPr kumimoji="1" lang="ja-JP" altLang="en-US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モデルアートが</a:t>
            </a:r>
            <a:r>
              <a:rPr lang="ja-JP" altLang="en-US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めざす方向</a:t>
            </a:r>
            <a:r>
              <a:rPr kumimoji="1" lang="ja-JP" altLang="en-US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en-US" altLang="ja-JP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4000" b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6734" y="946026"/>
            <a:ext cx="11860642" cy="5768282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  <a:defRPr/>
            </a:pPr>
            <a:r>
              <a:rPr lang="en-US" altLang="ja-JP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3.</a:t>
            </a:r>
            <a:r>
              <a:rPr lang="ja-JP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世の中の求めている開発要件</a:t>
            </a:r>
            <a:endParaRPr lang="en-US" altLang="ja-JP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400" b="1" dirty="0">
                <a:latin typeface="+mj-ea"/>
                <a:ea typeface="+mj-ea"/>
              </a:rPr>
              <a:t>　</a:t>
            </a:r>
            <a:r>
              <a:rPr lang="ja-JP" altLang="en-US" sz="2000" dirty="0">
                <a:latin typeface="+mj-ea"/>
                <a:ea typeface="+mj-ea"/>
              </a:rPr>
              <a:t>　</a:t>
            </a:r>
            <a:r>
              <a:rPr lang="ja-JP" altLang="en-US" sz="2200" dirty="0">
                <a:latin typeface="+mj-ea"/>
                <a:ea typeface="+mj-ea"/>
              </a:rPr>
              <a:t>→コスト低減の部品統合開発・機構開発・加飾電飾</a:t>
            </a:r>
            <a:endParaRPr lang="en-US" altLang="ja-JP" sz="2200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dirty="0">
                <a:latin typeface="+mj-ea"/>
                <a:ea typeface="+mj-ea"/>
              </a:rPr>
              <a:t>　　→最新の製造技術や材料提案</a:t>
            </a:r>
            <a:endParaRPr lang="en-US" altLang="ja-JP" sz="2200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dirty="0">
                <a:latin typeface="+mj-ea"/>
                <a:ea typeface="+mj-ea"/>
              </a:rPr>
              <a:t>　　→利便性・・・試作フェーズすべてを任せられる　安近短</a:t>
            </a:r>
            <a:endParaRPr lang="en-US" altLang="ja-JP" sz="2200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　　→デザインの柔軟対応・・・開発者への迅速なプロトタイピング</a:t>
            </a:r>
            <a:endParaRPr lang="en-US" altLang="ja-JP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en-US" altLang="ja-JP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en-US" altLang="ja-JP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4.</a:t>
            </a:r>
            <a:r>
              <a:rPr lang="ja-JP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必要アイテム</a:t>
            </a:r>
            <a:endParaRPr lang="en-US" altLang="ja-JP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400" b="1" dirty="0">
                <a:latin typeface="+mj-ea"/>
                <a:ea typeface="+mj-ea"/>
              </a:rPr>
              <a:t>　　</a:t>
            </a:r>
            <a:r>
              <a:rPr lang="ja-JP" altLang="en-US" sz="2200" dirty="0">
                <a:latin typeface="+mj-ea"/>
                <a:ea typeface="+mj-ea"/>
              </a:rPr>
              <a:t>→品質保証（エビデンス）・・・・・解決策：保証規定に準じたプロセス管理の導入</a:t>
            </a:r>
            <a:endParaRPr lang="en-US" altLang="ja-JP" sz="2200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b="1" dirty="0">
                <a:latin typeface="+mj-ea"/>
                <a:ea typeface="+mj-ea"/>
              </a:rPr>
              <a:t>　　</a:t>
            </a:r>
            <a:r>
              <a:rPr lang="ja-JP" altLang="en-US" sz="2200" dirty="0">
                <a:latin typeface="+mj-ea"/>
                <a:ea typeface="+mj-ea"/>
              </a:rPr>
              <a:t>→豊富なマテリアル知識と提案力・・・・解決策：協力的な素材メーカー支援</a:t>
            </a:r>
            <a:endParaRPr lang="en-US" altLang="ja-JP" sz="2200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en-US" altLang="ja-JP" sz="2400" b="1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en-US" altLang="ja-JP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5.</a:t>
            </a:r>
            <a:r>
              <a:rPr lang="ja-JP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方向性（取り組んでいくこと）</a:t>
            </a:r>
            <a:endParaRPr lang="en-US" altLang="ja-JP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800" b="1" dirty="0">
                <a:latin typeface="+mj-ea"/>
                <a:ea typeface="+mj-ea"/>
              </a:rPr>
              <a:t>　　</a:t>
            </a:r>
            <a:r>
              <a:rPr lang="ja-JP" altLang="en-US" sz="2200" dirty="0">
                <a:latin typeface="+mj-ea"/>
                <a:ea typeface="+mj-ea"/>
              </a:rPr>
              <a:t>→素材加工（加飾）の</a:t>
            </a:r>
            <a:r>
              <a:rPr lang="ja-JP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総合提案会社</a:t>
            </a:r>
            <a:r>
              <a:rPr lang="ja-JP" alt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　</a:t>
            </a:r>
            <a:r>
              <a:rPr lang="en-US" altLang="ja-JP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※</a:t>
            </a:r>
            <a:r>
              <a:rPr lang="ja-JP" altLang="en-US" sz="1800" dirty="0">
                <a:latin typeface="+mj-ea"/>
                <a:ea typeface="+mj-ea"/>
              </a:rPr>
              <a:t>内外製ネットワーク</a:t>
            </a:r>
            <a:endParaRPr lang="en-US" altLang="ja-JP" sz="2200" b="1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b="1" dirty="0">
                <a:latin typeface="+mj-ea"/>
                <a:ea typeface="+mj-ea"/>
              </a:rPr>
              <a:t>　　　　</a:t>
            </a:r>
            <a:r>
              <a:rPr lang="ja-JP" altLang="en-US" sz="2200" dirty="0">
                <a:latin typeface="+mj-ea"/>
                <a:ea typeface="+mj-ea"/>
              </a:rPr>
              <a:t>　→設計から量産まで（小中ロットは切削</a:t>
            </a:r>
            <a:r>
              <a:rPr lang="en-US" altLang="ja-JP" sz="2200" dirty="0">
                <a:latin typeface="+mj-ea"/>
                <a:ea typeface="+mj-ea"/>
              </a:rPr>
              <a:t>/3D </a:t>
            </a:r>
            <a:r>
              <a:rPr lang="ja-JP" altLang="en-US" sz="2200" dirty="0">
                <a:latin typeface="+mj-ea"/>
                <a:ea typeface="+mj-ea"/>
              </a:rPr>
              <a:t>　大ロットは射出成型</a:t>
            </a:r>
            <a:r>
              <a:rPr lang="en-US" altLang="ja-JP" sz="1800" dirty="0">
                <a:latin typeface="+mj-ea"/>
                <a:ea typeface="+mj-ea"/>
              </a:rPr>
              <a:t>※</a:t>
            </a:r>
            <a:r>
              <a:rPr lang="ja-JP" altLang="en-US" sz="1800" dirty="0">
                <a:latin typeface="+mj-ea"/>
                <a:ea typeface="+mj-ea"/>
              </a:rPr>
              <a:t>金型製作ふくむ</a:t>
            </a:r>
            <a:r>
              <a:rPr lang="ja-JP" altLang="en-US" sz="2200" dirty="0">
                <a:latin typeface="+mj-ea"/>
                <a:ea typeface="+mj-ea"/>
              </a:rPr>
              <a:t>）</a:t>
            </a:r>
            <a:endParaRPr lang="en-US" altLang="ja-JP" sz="2200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200" dirty="0">
                <a:latin typeface="+mj-ea"/>
                <a:ea typeface="+mj-ea"/>
              </a:rPr>
              <a:t>　　　　　→新素材加工提案　</a:t>
            </a:r>
            <a:r>
              <a:rPr lang="en-US" altLang="ja-JP" sz="1800" dirty="0">
                <a:latin typeface="+mj-ea"/>
                <a:ea typeface="+mj-ea"/>
              </a:rPr>
              <a:t>Ex</a:t>
            </a:r>
            <a:r>
              <a:rPr lang="ja-JP" altLang="en-US" sz="1800" dirty="0">
                <a:latin typeface="+mj-ea"/>
                <a:ea typeface="+mj-ea"/>
              </a:rPr>
              <a:t>グリーンチップ配合樹脂材　特化則対応塗料の使用など</a:t>
            </a:r>
            <a:endParaRPr lang="en-US" altLang="ja-JP" sz="2200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en-US" altLang="ja-JP" sz="2400" b="1" dirty="0">
              <a:latin typeface="+mj-ea"/>
              <a:ea typeface="+mj-ea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B8DFA09-AE85-C579-8B7F-F43F0A83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14</a:t>
            </a:fld>
            <a:endParaRPr kumimoji="1" lang="ja-JP" altLang="en-US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2AFBECA2-35EA-4449-B22E-2BA4E958D5E9}"/>
              </a:ext>
            </a:extLst>
          </p:cNvPr>
          <p:cNvCxnSpPr/>
          <p:nvPr/>
        </p:nvCxnSpPr>
        <p:spPr>
          <a:xfrm flipV="1">
            <a:off x="250230" y="842308"/>
            <a:ext cx="6451150" cy="1146"/>
          </a:xfrm>
          <a:prstGeom prst="line">
            <a:avLst/>
          </a:prstGeom>
          <a:noFill/>
          <a:ln w="9525" cap="flat" cmpd="sng" algn="ctr">
            <a:solidFill>
              <a:srgbClr val="EB641B"/>
            </a:solidFill>
            <a:prstDash val="dash"/>
          </a:ln>
          <a:effectLst/>
        </p:spPr>
      </p:cxnSp>
      <p:pic>
        <p:nvPicPr>
          <p:cNvPr id="2" name="Picture 4" descr="株式会社モデルアート">
            <a:extLst>
              <a:ext uri="{FF2B5EF4-FFF2-40B4-BE49-F238E27FC236}">
                <a16:creationId xmlns:a16="http://schemas.microsoft.com/office/drawing/2014/main" id="{BFAD01F2-B7BA-A697-5822-1D25BCA97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335" y="399955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707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>
            <a:grpSpLocks/>
          </p:cNvGrpSpPr>
          <p:nvPr/>
        </p:nvGrpSpPr>
        <p:grpSpPr bwMode="auto">
          <a:xfrm>
            <a:off x="1152773" y="165652"/>
            <a:ext cx="10162902" cy="6163650"/>
            <a:chOff x="0" y="885631"/>
            <a:chExt cx="9475848" cy="5019676"/>
          </a:xfrm>
        </p:grpSpPr>
        <p:sp>
          <p:nvSpPr>
            <p:cNvPr id="5" name="円/楕円 4"/>
            <p:cNvSpPr/>
            <p:nvPr/>
          </p:nvSpPr>
          <p:spPr>
            <a:xfrm>
              <a:off x="0" y="885631"/>
              <a:ext cx="9473565" cy="501967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outerShdw blurRad="50800" dist="546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ja-JP" altLang="en-US" sz="1000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2111069" y="1168988"/>
              <a:ext cx="5525296" cy="377466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>
              <a:outerShdw blurRad="50800" dist="546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ja-JP" altLang="en-US" sz="1000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2816280" y="932612"/>
              <a:ext cx="4142259" cy="183227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546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ja-JP" altLang="en-US" sz="700"/>
            </a:p>
          </p:txBody>
        </p:sp>
        <p:sp>
          <p:nvSpPr>
            <p:cNvPr id="8" name="テキスト ボックス 75"/>
            <p:cNvSpPr txBox="1"/>
            <p:nvPr/>
          </p:nvSpPr>
          <p:spPr>
            <a:xfrm>
              <a:off x="5829914" y="2276887"/>
              <a:ext cx="1538228" cy="59460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sz="1600" b="1" dirty="0"/>
            </a:p>
            <a:p>
              <a:pPr algn="ctr">
                <a:defRPr/>
              </a:pPr>
              <a:r>
                <a:rPr lang="ja-JP" altLang="en-US" sz="1600" b="1" dirty="0"/>
                <a:t>機構部品試作</a:t>
              </a:r>
              <a:endParaRPr lang="en-US" altLang="ja-JP" sz="1600" b="1" dirty="0"/>
            </a:p>
          </p:txBody>
        </p:sp>
        <p:sp>
          <p:nvSpPr>
            <p:cNvPr id="9" name="テキスト ボックス 74"/>
            <p:cNvSpPr txBox="1"/>
            <p:nvPr/>
          </p:nvSpPr>
          <p:spPr>
            <a:xfrm>
              <a:off x="4114960" y="2276887"/>
              <a:ext cx="1538228" cy="60195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sz="1600" b="1" dirty="0"/>
            </a:p>
            <a:p>
              <a:pPr algn="ctr">
                <a:defRPr/>
              </a:pPr>
              <a:r>
                <a:rPr lang="ja-JP" altLang="en-US" sz="1600" b="1" dirty="0"/>
                <a:t>製品試作</a:t>
              </a:r>
              <a:endParaRPr lang="en-US" altLang="ja-JP" sz="1600" b="1" dirty="0"/>
            </a:p>
          </p:txBody>
        </p:sp>
        <p:sp>
          <p:nvSpPr>
            <p:cNvPr id="10" name="テキスト ボックス 76"/>
            <p:cNvSpPr txBox="1"/>
            <p:nvPr/>
          </p:nvSpPr>
          <p:spPr>
            <a:xfrm>
              <a:off x="2363794" y="2276887"/>
              <a:ext cx="1556487" cy="58626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600" b="1" dirty="0"/>
                <a:t>　</a:t>
              </a:r>
              <a:endParaRPr lang="en-US" altLang="ja-JP" sz="1600" b="1" dirty="0"/>
            </a:p>
            <a:p>
              <a:pPr algn="ctr">
                <a:defRPr/>
              </a:pPr>
              <a:r>
                <a:rPr lang="ja-JP" altLang="en-US" sz="1600" b="1" dirty="0"/>
                <a:t>モック什器造作</a:t>
              </a:r>
              <a:endParaRPr lang="en-US" altLang="ja-JP" sz="1600" b="1" dirty="0"/>
            </a:p>
          </p:txBody>
        </p:sp>
        <p:sp>
          <p:nvSpPr>
            <p:cNvPr id="11" name="テキスト ボックス 77"/>
            <p:cNvSpPr txBox="1"/>
            <p:nvPr/>
          </p:nvSpPr>
          <p:spPr>
            <a:xfrm>
              <a:off x="3482154" y="3720669"/>
              <a:ext cx="1440091" cy="48302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600" b="1" dirty="0"/>
                <a:t>調色技術</a:t>
              </a:r>
              <a:endParaRPr lang="en-US" altLang="ja-JP" sz="1600" b="1" dirty="0"/>
            </a:p>
          </p:txBody>
        </p:sp>
        <p:sp>
          <p:nvSpPr>
            <p:cNvPr id="12" name="テキスト ボックス 78"/>
            <p:cNvSpPr txBox="1"/>
            <p:nvPr/>
          </p:nvSpPr>
          <p:spPr>
            <a:xfrm>
              <a:off x="3503838" y="4290319"/>
              <a:ext cx="1440092" cy="46326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600" b="1" dirty="0"/>
                <a:t>短納期仕上</a:t>
              </a:r>
              <a:endParaRPr lang="en-US" altLang="ja-JP" sz="1600" b="1" dirty="0"/>
            </a:p>
          </p:txBody>
        </p:sp>
        <p:sp>
          <p:nvSpPr>
            <p:cNvPr id="13" name="テキスト ボックス 79"/>
            <p:cNvSpPr txBox="1"/>
            <p:nvPr/>
          </p:nvSpPr>
          <p:spPr>
            <a:xfrm>
              <a:off x="3463896" y="3181850"/>
              <a:ext cx="1440092" cy="453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600" b="1" dirty="0"/>
                <a:t>海外生産</a:t>
              </a:r>
              <a:endParaRPr lang="en-US" altLang="ja-JP" sz="1600" b="1" dirty="0"/>
            </a:p>
          </p:txBody>
        </p:sp>
        <p:sp>
          <p:nvSpPr>
            <p:cNvPr id="14" name="テキスト ボックス 80"/>
            <p:cNvSpPr txBox="1"/>
            <p:nvPr/>
          </p:nvSpPr>
          <p:spPr>
            <a:xfrm>
              <a:off x="5141794" y="4999272"/>
              <a:ext cx="1650058" cy="663054"/>
            </a:xfrm>
            <a:prstGeom prst="rect">
              <a:avLst/>
            </a:prstGeom>
            <a:solidFill>
              <a:srgbClr val="002060"/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708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sz="1600" b="1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ja-JP" altLang="en-US" sz="1600" b="1" dirty="0">
                  <a:solidFill>
                    <a:schemeClr val="bg1"/>
                  </a:solidFill>
                </a:rPr>
                <a:t>樹脂成型</a:t>
              </a:r>
              <a:endParaRPr lang="en-US" altLang="ja-JP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テキスト ボックス 82"/>
            <p:cNvSpPr txBox="1"/>
            <p:nvPr/>
          </p:nvSpPr>
          <p:spPr>
            <a:xfrm>
              <a:off x="1714521" y="4548480"/>
              <a:ext cx="1556487" cy="590026"/>
            </a:xfrm>
            <a:prstGeom prst="rect">
              <a:avLst/>
            </a:prstGeom>
            <a:solidFill>
              <a:srgbClr val="00B050"/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708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sz="1600" b="1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ja-JP" altLang="en-US" sz="1600" b="1" dirty="0">
                  <a:solidFill>
                    <a:schemeClr val="bg1"/>
                  </a:solidFill>
                </a:rPr>
                <a:t>表面仕上</a:t>
              </a:r>
              <a:endParaRPr lang="en-US" altLang="ja-JP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83"/>
            <p:cNvSpPr txBox="1"/>
            <p:nvPr/>
          </p:nvSpPr>
          <p:spPr>
            <a:xfrm>
              <a:off x="827003" y="3898632"/>
              <a:ext cx="1643211" cy="546328"/>
            </a:xfrm>
            <a:prstGeom prst="rect">
              <a:avLst/>
            </a:prstGeom>
            <a:solidFill>
              <a:srgbClr val="00B050"/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708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sz="1600" b="1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ja-JP" altLang="en-US" sz="1600" b="1" dirty="0">
                  <a:solidFill>
                    <a:schemeClr val="bg1"/>
                  </a:solidFill>
                </a:rPr>
                <a:t>シルク印刷</a:t>
              </a:r>
              <a:endParaRPr lang="en-US" altLang="ja-JP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テキスト ボックス 84"/>
            <p:cNvSpPr txBox="1"/>
            <p:nvPr/>
          </p:nvSpPr>
          <p:spPr>
            <a:xfrm>
              <a:off x="396609" y="3122465"/>
              <a:ext cx="1882845" cy="598204"/>
            </a:xfrm>
            <a:prstGeom prst="rect">
              <a:avLst/>
            </a:prstGeom>
            <a:solidFill>
              <a:srgbClr val="00B050"/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708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sz="1600" b="1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ja-JP" altLang="en-US" sz="1600" b="1" dirty="0">
                  <a:solidFill>
                    <a:schemeClr val="bg1"/>
                  </a:solidFill>
                </a:rPr>
                <a:t>電飾加飾</a:t>
              </a:r>
              <a:endParaRPr lang="en-US" altLang="ja-JP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テキスト ボックス 85"/>
            <p:cNvSpPr txBox="1"/>
            <p:nvPr/>
          </p:nvSpPr>
          <p:spPr>
            <a:xfrm>
              <a:off x="255610" y="2367336"/>
              <a:ext cx="1882845" cy="594612"/>
            </a:xfrm>
            <a:prstGeom prst="rect">
              <a:avLst/>
            </a:prstGeom>
            <a:solidFill>
              <a:srgbClr val="00B050"/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708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sz="1600" b="1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ja-JP" altLang="en-US" sz="1600" b="1" dirty="0">
                  <a:solidFill>
                    <a:schemeClr val="bg1"/>
                  </a:solidFill>
                </a:rPr>
                <a:t>木工造作</a:t>
              </a:r>
              <a:endParaRPr lang="en-US" altLang="ja-JP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テキスト ボックス 86"/>
            <p:cNvSpPr txBox="1"/>
            <p:nvPr/>
          </p:nvSpPr>
          <p:spPr>
            <a:xfrm>
              <a:off x="7236127" y="3815500"/>
              <a:ext cx="1643211" cy="594608"/>
            </a:xfrm>
            <a:prstGeom prst="rect">
              <a:avLst/>
            </a:prstGeom>
            <a:solidFill>
              <a:srgbClr val="00B050"/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708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sz="1600" b="1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ja-JP" altLang="en-US" sz="1600" b="1" dirty="0">
                  <a:solidFill>
                    <a:schemeClr val="bg1"/>
                  </a:solidFill>
                </a:rPr>
                <a:t>真空注型</a:t>
              </a:r>
              <a:endParaRPr lang="en-US" altLang="ja-JP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87"/>
            <p:cNvSpPr txBox="1"/>
            <p:nvPr/>
          </p:nvSpPr>
          <p:spPr>
            <a:xfrm>
              <a:off x="7631801" y="2391974"/>
              <a:ext cx="1844047" cy="594609"/>
            </a:xfrm>
            <a:prstGeom prst="rect">
              <a:avLst/>
            </a:prstGeom>
            <a:solidFill>
              <a:srgbClr val="002060"/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708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sz="1600" b="1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ja-JP" altLang="en-US" sz="1600" b="1" dirty="0">
                  <a:solidFill>
                    <a:schemeClr val="bg1"/>
                  </a:solidFill>
                </a:rPr>
                <a:t>板金加工（溶接）</a:t>
              </a:r>
              <a:endParaRPr lang="en-US" altLang="ja-JP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テキスト ボックス 89"/>
            <p:cNvSpPr txBox="1"/>
            <p:nvPr/>
          </p:nvSpPr>
          <p:spPr>
            <a:xfrm>
              <a:off x="4970174" y="3175978"/>
              <a:ext cx="1440092" cy="48302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ja-JP" sz="1600" b="1" dirty="0"/>
                <a:t>3D CAD/CAM </a:t>
              </a:r>
            </a:p>
          </p:txBody>
        </p:sp>
        <p:sp>
          <p:nvSpPr>
            <p:cNvPr id="23" name="テキスト ボックス 90"/>
            <p:cNvSpPr txBox="1"/>
            <p:nvPr/>
          </p:nvSpPr>
          <p:spPr>
            <a:xfrm>
              <a:off x="4981586" y="3735351"/>
              <a:ext cx="1440092" cy="48302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600" b="1" dirty="0"/>
                <a:t>回路設計</a:t>
              </a:r>
              <a:endParaRPr lang="en-US" altLang="ja-JP" sz="1600" b="1" dirty="0"/>
            </a:p>
          </p:txBody>
        </p:sp>
        <p:sp>
          <p:nvSpPr>
            <p:cNvPr id="24" name="テキスト ボックス 91"/>
            <p:cNvSpPr txBox="1"/>
            <p:nvPr/>
          </p:nvSpPr>
          <p:spPr>
            <a:xfrm>
              <a:off x="4997395" y="4290319"/>
              <a:ext cx="1447517" cy="46326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600" b="1" dirty="0"/>
                <a:t>調達能力　</a:t>
              </a:r>
              <a:endParaRPr lang="en-US" altLang="ja-JP" sz="1600" b="1" dirty="0"/>
            </a:p>
          </p:txBody>
        </p:sp>
        <p:sp>
          <p:nvSpPr>
            <p:cNvPr id="25" name="テキスト ボックス 92"/>
            <p:cNvSpPr txBox="1"/>
            <p:nvPr/>
          </p:nvSpPr>
          <p:spPr>
            <a:xfrm>
              <a:off x="7515405" y="3092699"/>
              <a:ext cx="1841765" cy="612806"/>
            </a:xfrm>
            <a:prstGeom prst="rect">
              <a:avLst/>
            </a:prstGeom>
            <a:solidFill>
              <a:srgbClr val="002060"/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708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sz="1400" b="1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ja-JP" altLang="en-US" sz="1400" b="1" dirty="0">
                  <a:solidFill>
                    <a:schemeClr val="bg1"/>
                  </a:solidFill>
                </a:rPr>
                <a:t>光造形　３</a:t>
              </a:r>
              <a:r>
                <a:rPr lang="en-US" altLang="ja-JP" sz="1400" b="1" dirty="0">
                  <a:solidFill>
                    <a:schemeClr val="bg1"/>
                  </a:solidFill>
                </a:rPr>
                <a:t>D</a:t>
              </a:r>
              <a:r>
                <a:rPr lang="ja-JP" altLang="en-US" sz="1400" b="1" dirty="0">
                  <a:solidFill>
                    <a:schemeClr val="bg1"/>
                  </a:solidFill>
                </a:rPr>
                <a:t>プリンタ</a:t>
              </a:r>
              <a:endParaRPr lang="en-US" altLang="ja-JP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テキスト ボックス 101"/>
            <p:cNvSpPr txBox="1"/>
            <p:nvPr/>
          </p:nvSpPr>
          <p:spPr>
            <a:xfrm>
              <a:off x="3183720" y="1462475"/>
              <a:ext cx="3542032" cy="69687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24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顧客の要望に</a:t>
              </a:r>
              <a:r>
                <a:rPr lang="ja-JP" altLang="en-US" sz="2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応える</a:t>
              </a:r>
              <a:endParaRPr lang="en-US" altLang="ja-JP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ja-JP" altLang="en-US" sz="24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試作の設計～製造技術</a:t>
              </a:r>
              <a:endParaRPr lang="en-US" altLang="ja-JP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  <a:p>
              <a:pPr algn="ctr">
                <a:defRPr/>
              </a:pPr>
              <a:endParaRPr lang="ja-JP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テキスト ボックス 67"/>
            <p:cNvSpPr txBox="1"/>
            <p:nvPr/>
          </p:nvSpPr>
          <p:spPr>
            <a:xfrm>
              <a:off x="3350743" y="4999272"/>
              <a:ext cx="1650058" cy="646726"/>
            </a:xfrm>
            <a:prstGeom prst="rect">
              <a:avLst/>
            </a:prstGeom>
            <a:solidFill>
              <a:srgbClr val="00B050"/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708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sz="1400" b="1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en-US" altLang="ja-JP" sz="1400" b="1" dirty="0">
                  <a:solidFill>
                    <a:schemeClr val="bg1"/>
                  </a:solidFill>
                </a:rPr>
                <a:t>NC</a:t>
              </a:r>
              <a:r>
                <a:rPr lang="ja-JP" altLang="en-US" sz="1400" b="1" dirty="0">
                  <a:solidFill>
                    <a:schemeClr val="bg1"/>
                  </a:solidFill>
                </a:rPr>
                <a:t>加工設備　　　（樹脂　金属　人木）</a:t>
              </a:r>
              <a:endParaRPr lang="en-US" altLang="ja-JP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" name="テキスト ボックス 80">
              <a:extLst>
                <a:ext uri="{FF2B5EF4-FFF2-40B4-BE49-F238E27FC236}">
                  <a16:creationId xmlns:a16="http://schemas.microsoft.com/office/drawing/2014/main" id="{FBFACA97-5F92-9C9A-5880-A3365A82F379}"/>
                </a:ext>
              </a:extLst>
            </p:cNvPr>
            <p:cNvSpPr txBox="1"/>
            <p:nvPr/>
          </p:nvSpPr>
          <p:spPr>
            <a:xfrm>
              <a:off x="6962930" y="4518705"/>
              <a:ext cx="1643212" cy="590026"/>
            </a:xfrm>
            <a:prstGeom prst="rect">
              <a:avLst/>
            </a:prstGeom>
            <a:solidFill>
              <a:srgbClr val="002060"/>
            </a:solidFill>
            <a:ln w="9525" cmpd="sng">
              <a:solidFill>
                <a:schemeClr val="lt1">
                  <a:shade val="50000"/>
                </a:schemeClr>
              </a:solidFill>
            </a:ln>
            <a:effectLst>
              <a:outerShdw blurRad="50800" dist="292100" dir="708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sz="1600" b="1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ja-JP" altLang="en-US" sz="1600" b="1" dirty="0">
                  <a:solidFill>
                    <a:schemeClr val="bg1"/>
                  </a:solidFill>
                </a:rPr>
                <a:t>蒸着メッキ</a:t>
              </a:r>
              <a:endParaRPr lang="en-US" altLang="ja-JP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2" name="タイトル 1">
            <a:extLst>
              <a:ext uri="{FF2B5EF4-FFF2-40B4-BE49-F238E27FC236}">
                <a16:creationId xmlns:a16="http://schemas.microsoft.com/office/drawing/2014/main" id="{7C0915C7-8D2E-46C6-88B6-09D74C58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489"/>
            <a:ext cx="12191999" cy="893973"/>
          </a:xfrm>
          <a:solidFill>
            <a:schemeClr val="bg2">
              <a:lumMod val="25000"/>
              <a:alpha val="64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ja-JP" alt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モデルアート　サプライチェーン</a:t>
            </a:r>
            <a:endParaRPr kumimoji="1" lang="ja-JP" altLang="en-US" sz="40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2AFBECA2-35EA-4449-B22E-2BA4E958D5E9}"/>
              </a:ext>
            </a:extLst>
          </p:cNvPr>
          <p:cNvCxnSpPr/>
          <p:nvPr/>
        </p:nvCxnSpPr>
        <p:spPr>
          <a:xfrm flipV="1">
            <a:off x="284997" y="1026547"/>
            <a:ext cx="6451150" cy="1146"/>
          </a:xfrm>
          <a:prstGeom prst="line">
            <a:avLst/>
          </a:prstGeom>
          <a:noFill/>
          <a:ln w="9525" cap="flat" cmpd="sng" algn="ctr">
            <a:solidFill>
              <a:srgbClr val="EB641B"/>
            </a:solidFill>
            <a:prstDash val="dash"/>
          </a:ln>
          <a:effectLst/>
        </p:spPr>
      </p:cxnSp>
      <p:pic>
        <p:nvPicPr>
          <p:cNvPr id="2" name="Picture 4" descr="株式会社モデルアート">
            <a:extLst>
              <a:ext uri="{FF2B5EF4-FFF2-40B4-BE49-F238E27FC236}">
                <a16:creationId xmlns:a16="http://schemas.microsoft.com/office/drawing/2014/main" id="{028063E7-D607-F317-4777-710EC93FC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444" y="6220835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59431417-D3AE-F501-98C4-F0ED5B589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28" name="テキスト ボックス 85">
            <a:extLst>
              <a:ext uri="{FF2B5EF4-FFF2-40B4-BE49-F238E27FC236}">
                <a16:creationId xmlns:a16="http://schemas.microsoft.com/office/drawing/2014/main" id="{BA61006A-F373-BD23-BB82-32D478610321}"/>
              </a:ext>
            </a:extLst>
          </p:cNvPr>
          <p:cNvSpPr txBox="1"/>
          <p:nvPr/>
        </p:nvSpPr>
        <p:spPr bwMode="auto">
          <a:xfrm>
            <a:off x="538357" y="5387749"/>
            <a:ext cx="888559" cy="442559"/>
          </a:xfrm>
          <a:prstGeom prst="rect">
            <a:avLst/>
          </a:prstGeom>
          <a:solidFill>
            <a:srgbClr val="00B050"/>
          </a:solidFill>
          <a:ln w="9525" cmpd="sng">
            <a:solidFill>
              <a:schemeClr val="lt1">
                <a:shade val="50000"/>
              </a:schemeClr>
            </a:solidFill>
          </a:ln>
          <a:effectLst>
            <a:outerShdw blurRad="50800" dist="292100" dir="708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1600" b="1" dirty="0">
                <a:solidFill>
                  <a:schemeClr val="bg1"/>
                </a:solidFill>
              </a:rPr>
              <a:t>内製</a:t>
            </a:r>
            <a:endParaRPr lang="en-US" altLang="ja-JP" sz="1600" b="1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80">
            <a:extLst>
              <a:ext uri="{FF2B5EF4-FFF2-40B4-BE49-F238E27FC236}">
                <a16:creationId xmlns:a16="http://schemas.microsoft.com/office/drawing/2014/main" id="{014B52CA-983A-8219-9DBC-9BB49CD22EFE}"/>
              </a:ext>
            </a:extLst>
          </p:cNvPr>
          <p:cNvSpPr txBox="1"/>
          <p:nvPr/>
        </p:nvSpPr>
        <p:spPr bwMode="auto">
          <a:xfrm>
            <a:off x="557999" y="5912298"/>
            <a:ext cx="888559" cy="471513"/>
          </a:xfrm>
          <a:prstGeom prst="rect">
            <a:avLst/>
          </a:prstGeom>
          <a:solidFill>
            <a:srgbClr val="002060"/>
          </a:solidFill>
          <a:ln w="9525" cmpd="sng">
            <a:solidFill>
              <a:schemeClr val="lt1">
                <a:shade val="50000"/>
              </a:schemeClr>
            </a:solidFill>
          </a:ln>
          <a:effectLst>
            <a:outerShdw blurRad="50800" dist="292100" dir="708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1600" b="1" dirty="0">
                <a:solidFill>
                  <a:schemeClr val="bg1"/>
                </a:solidFill>
              </a:rPr>
              <a:t>外製</a:t>
            </a:r>
            <a:endParaRPr lang="en-US" altLang="ja-JP" sz="1600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ja-JP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81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4793664" y="1483486"/>
            <a:ext cx="6906061" cy="4964797"/>
            <a:chOff x="550863" y="5564188"/>
            <a:chExt cx="5976937" cy="3990975"/>
          </a:xfrm>
        </p:grpSpPr>
        <p:pic>
          <p:nvPicPr>
            <p:cNvPr id="5" name="Picture 6" descr="アジア東部の白地図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3" y="5564188"/>
              <a:ext cx="5976937" cy="399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正方形/長方形 6"/>
            <p:cNvSpPr/>
            <p:nvPr/>
          </p:nvSpPr>
          <p:spPr>
            <a:xfrm>
              <a:off x="1745773" y="5907981"/>
              <a:ext cx="2772793" cy="766442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2000" dirty="0">
                  <a:solidFill>
                    <a:schemeClr val="tx1"/>
                  </a:solidFill>
                  <a:latin typeface="+mj-ea"/>
                  <a:ea typeface="+mj-ea"/>
                  <a:cs typeface="メイリオ" pitchFamily="50" charset="-128"/>
                </a:rPr>
                <a:t>本社（東大阪市）</a:t>
              </a:r>
              <a:endParaRPr lang="ja-JP" altLang="en-US" sz="2000" dirty="0">
                <a:latin typeface="+mj-ea"/>
                <a:ea typeface="+mj-ea"/>
                <a:cs typeface="メイリオ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455766" y="6927164"/>
              <a:ext cx="2291391" cy="88637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2000" dirty="0">
                  <a:solidFill>
                    <a:schemeClr val="tx1"/>
                  </a:solidFill>
                  <a:latin typeface="+mj-ea"/>
                  <a:ea typeface="+mj-ea"/>
                  <a:cs typeface="メイリオ" pitchFamily="50" charset="-128"/>
                </a:rPr>
                <a:t>　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+mj-ea"/>
                  <a:ea typeface="+mj-ea"/>
                </a:rPr>
                <a:t>颯荣精密模型贸易</a:t>
              </a:r>
              <a:r>
                <a:rPr lang="ja-JP" altLang="en-US" sz="2000" b="0" i="0" dirty="0">
                  <a:solidFill>
                    <a:srgbClr val="333333"/>
                  </a:solidFill>
                  <a:effectLst/>
                  <a:latin typeface="+mj-ea"/>
                  <a:ea typeface="+mj-ea"/>
                </a:rPr>
                <a:t>　　　　　（</a:t>
              </a:r>
              <a:r>
                <a:rPr lang="ja-JP" altLang="en-US" sz="2000" dirty="0">
                  <a:solidFill>
                    <a:schemeClr val="tx1"/>
                  </a:solidFill>
                  <a:latin typeface="+mj-ea"/>
                  <a:ea typeface="+mj-ea"/>
                  <a:cs typeface="メイリオ" pitchFamily="50" charset="-128"/>
                </a:rPr>
                <a:t>中国上海）</a:t>
              </a:r>
              <a:endParaRPr lang="ja-JP" altLang="en-US" sz="2000" dirty="0">
                <a:latin typeface="+mj-ea"/>
                <a:ea typeface="+mj-ea"/>
                <a:cs typeface="メイリオ" pitchFamily="50" charset="-128"/>
              </a:endParaRPr>
            </a:p>
          </p:txBody>
        </p:sp>
        <p:cxnSp>
          <p:nvCxnSpPr>
            <p:cNvPr id="12" name="直線コネクタ 11"/>
            <p:cNvCxnSpPr>
              <a:cxnSpLocks/>
            </p:cNvCxnSpPr>
            <p:nvPr/>
          </p:nvCxnSpPr>
          <p:spPr>
            <a:xfrm>
              <a:off x="4439498" y="6359519"/>
              <a:ext cx="797296" cy="262147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>
              <a:cxnSpLocks/>
            </p:cNvCxnSpPr>
            <p:nvPr/>
          </p:nvCxnSpPr>
          <p:spPr>
            <a:xfrm flipV="1">
              <a:off x="3712113" y="7018216"/>
              <a:ext cx="582220" cy="107745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9643" y="1469254"/>
            <a:ext cx="4669699" cy="4826377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endParaRPr lang="en-US" altLang="ja-JP" sz="2800" b="1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en-US" altLang="ja-JP" sz="2400" b="1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400" b="1" dirty="0">
                <a:latin typeface="+mj-ea"/>
                <a:ea typeface="+mj-ea"/>
              </a:rPr>
              <a:t>弊社は試作設計開発～品証管理まで一貫体制を構築。お客様ニーズの具現化のため　</a:t>
            </a:r>
            <a:r>
              <a:rPr lang="en-US" altLang="ja-JP" sz="2400" b="1" dirty="0">
                <a:latin typeface="+mj-ea"/>
                <a:ea typeface="+mj-ea"/>
              </a:rPr>
              <a:t>70</a:t>
            </a:r>
            <a:r>
              <a:rPr lang="ja-JP" altLang="en-US" sz="2400" b="1" dirty="0">
                <a:latin typeface="+mj-ea"/>
                <a:ea typeface="+mj-ea"/>
              </a:rPr>
              <a:t>社を超える協力会社様との生産ネットワークを強化してまいりました。試作モデルの技術蓄積は新たな派生領域創出、シナジーを活かした企業再編に取組んでまいります。</a:t>
            </a:r>
            <a:endParaRPr lang="en-US" altLang="ja-JP" sz="2400" b="1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ja-JP" altLang="en-US" sz="2400" b="1" dirty="0">
                <a:latin typeface="+mj-ea"/>
                <a:ea typeface="+mj-ea"/>
              </a:rPr>
              <a:t>　</a:t>
            </a:r>
            <a:endParaRPr lang="en-US" altLang="ja-JP" sz="1800" b="1" dirty="0">
              <a:latin typeface="+mj-ea"/>
              <a:ea typeface="+mj-ea"/>
            </a:endParaRPr>
          </a:p>
          <a:p>
            <a:pPr>
              <a:defRPr/>
            </a:pPr>
            <a:endParaRPr lang="en-US" altLang="ja-JP" sz="2800" b="1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en-US" altLang="ja-JP" sz="2800" b="1" dirty="0"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ja-JP" altLang="en-US" sz="2800" b="1" dirty="0">
              <a:latin typeface="+mj-ea"/>
              <a:ea typeface="+mj-ea"/>
            </a:endParaRP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7C0915C7-8D2E-46C6-88B6-09D74C58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13" y="143692"/>
            <a:ext cx="7558682" cy="1188376"/>
          </a:xfrm>
        </p:spPr>
        <p:txBody>
          <a:bodyPr>
            <a:normAutofit/>
          </a:bodyPr>
          <a:lstStyle/>
          <a:p>
            <a:r>
              <a:rPr lang="ja-JP" altLang="en-US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㈱モデルアート　生産ネットワーク</a:t>
            </a:r>
            <a:endParaRPr kumimoji="1" lang="ja-JP" altLang="en-US" sz="4000" b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2AFBECA2-35EA-4449-B22E-2BA4E958D5E9}"/>
              </a:ext>
            </a:extLst>
          </p:cNvPr>
          <p:cNvCxnSpPr/>
          <p:nvPr/>
        </p:nvCxnSpPr>
        <p:spPr>
          <a:xfrm flipV="1">
            <a:off x="280710" y="1170238"/>
            <a:ext cx="6451150" cy="1146"/>
          </a:xfrm>
          <a:prstGeom prst="line">
            <a:avLst/>
          </a:prstGeom>
          <a:noFill/>
          <a:ln w="9525" cap="flat" cmpd="sng" algn="ctr">
            <a:solidFill>
              <a:srgbClr val="EB641B"/>
            </a:solidFill>
            <a:prstDash val="dash"/>
          </a:ln>
          <a:effectLst/>
        </p:spPr>
      </p:cxnSp>
      <p:pic>
        <p:nvPicPr>
          <p:cNvPr id="2" name="Picture 4" descr="株式会社モデルアート">
            <a:extLst>
              <a:ext uri="{FF2B5EF4-FFF2-40B4-BE49-F238E27FC236}">
                <a16:creationId xmlns:a16="http://schemas.microsoft.com/office/drawing/2014/main" id="{BFAD01F2-B7BA-A697-5822-1D25BCA97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335" y="399955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EBFCC0AC-1FE4-95FB-F6B3-0765FE4E3E97}"/>
              </a:ext>
            </a:extLst>
          </p:cNvPr>
          <p:cNvSpPr/>
          <p:nvPr/>
        </p:nvSpPr>
        <p:spPr>
          <a:xfrm>
            <a:off x="8990215" y="3179036"/>
            <a:ext cx="257694" cy="2410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0F2C8220-85CE-555D-DC19-30DD4866DE5C}"/>
              </a:ext>
            </a:extLst>
          </p:cNvPr>
          <p:cNvSpPr/>
          <p:nvPr/>
        </p:nvSpPr>
        <p:spPr>
          <a:xfrm>
            <a:off x="10079183" y="2678460"/>
            <a:ext cx="257694" cy="2410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336B17A-1361-DC0A-1080-7BB1C68D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1596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35B300-8263-45AC-9BFB-7E058226D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1018" y="2775405"/>
            <a:ext cx="6969801" cy="7585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ありがとうございました</a:t>
            </a:r>
          </a:p>
        </p:txBody>
      </p:sp>
      <p:sp>
        <p:nvSpPr>
          <p:cNvPr id="9" name="字幕 2">
            <a:extLst>
              <a:ext uri="{FF2B5EF4-FFF2-40B4-BE49-F238E27FC236}">
                <a16:creationId xmlns:a16="http://schemas.microsoft.com/office/drawing/2014/main" id="{67790949-CAB7-4C2C-B7DE-5EB0BF4AF159}"/>
              </a:ext>
            </a:extLst>
          </p:cNvPr>
          <p:cNvSpPr txBox="1">
            <a:spLocks/>
          </p:cNvSpPr>
          <p:nvPr/>
        </p:nvSpPr>
        <p:spPr>
          <a:xfrm>
            <a:off x="7006098" y="4292496"/>
            <a:ext cx="5105389" cy="1722438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株式会社モデルアート　営業部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09728" indent="0">
              <a:buNone/>
            </a:pP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09728" indent="0">
              <a:buNone/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/>
              </a:rPr>
              <a:t>　　　　　　　　　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/>
              </a:rPr>
              <a:t>TEL:06-6729-7789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09728" indent="0">
              <a:buNone/>
            </a:pPr>
            <a:r>
              <a:rPr lang="ja-JP" altLang="en-US" sz="2400" i="0" u="none" strike="noStrike" dirty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3"/>
              </a:rPr>
              <a:t>　　　　　　　</a:t>
            </a:r>
            <a:r>
              <a:rPr lang="en-US" altLang="ja-JP" sz="2400" i="0" u="none" strike="noStrike" dirty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3"/>
              </a:rPr>
              <a:t>http://www.</a:t>
            </a:r>
            <a:r>
              <a:rPr lang="en-US" altLang="ja-JP" sz="24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3"/>
              </a:rPr>
              <a:t>model-art</a:t>
            </a:r>
            <a:r>
              <a:rPr lang="en-US" altLang="ja-JP" sz="2400" i="0" u="none" strike="noStrike" dirty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3"/>
              </a:rPr>
              <a:t>.co.jp</a:t>
            </a:r>
            <a:endParaRPr lang="en-US" altLang="ja-JP" sz="24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09728" indent="0">
              <a:buNone/>
            </a:pP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Picture 4" descr="株式会社モデルアート">
            <a:extLst>
              <a:ext uri="{FF2B5EF4-FFF2-40B4-BE49-F238E27FC236}">
                <a16:creationId xmlns:a16="http://schemas.microsoft.com/office/drawing/2014/main" id="{B3A08B0C-151F-D14C-4D95-34CEC270C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564" y="6014934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6467B8-0B89-802F-9FAC-BC9A34AC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924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0915C7-8D2E-46C6-88B6-09D74C58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138" y="325371"/>
            <a:ext cx="3891742" cy="943354"/>
          </a:xfrm>
        </p:spPr>
        <p:txBody>
          <a:bodyPr>
            <a:normAutofit/>
          </a:bodyPr>
          <a:lstStyle/>
          <a:p>
            <a:r>
              <a:rPr kumimoji="1" lang="ja-JP" altLang="en-US" sz="40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目次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35B300-8263-45AC-9BFB-7E058226D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63" y="1661009"/>
            <a:ext cx="5844197" cy="4707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１．会社紹介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会社概要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モデルアートの特徴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２．生産体制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工程ステップ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関連保有設備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加工加飾技術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4978B53F-4021-4CC7-BFC8-23F7D13B848A}"/>
              </a:ext>
            </a:extLst>
          </p:cNvPr>
          <p:cNvSpPr txBox="1">
            <a:spLocks/>
          </p:cNvSpPr>
          <p:nvPr/>
        </p:nvSpPr>
        <p:spPr>
          <a:xfrm>
            <a:off x="6911945" y="1661009"/>
            <a:ext cx="44418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３．実績（試作モデル例）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家電関連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産業機器など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展示用什器モック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４．生産ネットワーク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AFBECA2-35EA-4449-B22E-2BA4E958D5E9}"/>
              </a:ext>
            </a:extLst>
          </p:cNvPr>
          <p:cNvCxnSpPr/>
          <p:nvPr/>
        </p:nvCxnSpPr>
        <p:spPr>
          <a:xfrm>
            <a:off x="436199" y="1168971"/>
            <a:ext cx="8637361" cy="0"/>
          </a:xfrm>
          <a:prstGeom prst="line">
            <a:avLst/>
          </a:prstGeom>
          <a:noFill/>
          <a:ln w="9525" cap="flat" cmpd="sng" algn="ctr">
            <a:solidFill>
              <a:srgbClr val="EB641B"/>
            </a:solidFill>
            <a:prstDash val="dash"/>
          </a:ln>
          <a:effectLst/>
        </p:spPr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6F148FF-6C9C-4A1B-B1F8-7A94CB247D91}"/>
              </a:ext>
            </a:extLst>
          </p:cNvPr>
          <p:cNvCxnSpPr>
            <a:cxnSpLocks/>
          </p:cNvCxnSpPr>
          <p:nvPr/>
        </p:nvCxnSpPr>
        <p:spPr>
          <a:xfrm flipV="1">
            <a:off x="6467060" y="1825625"/>
            <a:ext cx="0" cy="435133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Dot"/>
          </a:ln>
          <a:effectLst/>
        </p:spPr>
      </p:cxnSp>
      <p:pic>
        <p:nvPicPr>
          <p:cNvPr id="5" name="Picture 4" descr="株式会社モデルアート">
            <a:extLst>
              <a:ext uri="{FF2B5EF4-FFF2-40B4-BE49-F238E27FC236}">
                <a16:creationId xmlns:a16="http://schemas.microsoft.com/office/drawing/2014/main" id="{72902B8E-157F-00BF-EFB4-200BC97F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828" y="242116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57B4677-1174-56F8-11D2-FC3DEB70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70A-CC81-4B31-8A2F-4B8E84D9876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5864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 txBox="1">
            <a:spLocks noChangeArrowheads="1"/>
          </p:cNvSpPr>
          <p:nvPr/>
        </p:nvSpPr>
        <p:spPr>
          <a:xfrm>
            <a:off x="869091" y="125945"/>
            <a:ext cx="3952291" cy="7508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rtl="0" eaLnBrk="1" latinLnBrk="0" hangingPunct="1">
              <a:spcBef>
                <a:spcPct val="0"/>
              </a:spcBef>
              <a:buNone/>
              <a:defRPr kumimoji="1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ja-JP" altLang="en-US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会社概要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3841" y="1008063"/>
            <a:ext cx="5788170" cy="48185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会 社 名 ：株式会社モデルアート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本社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/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工場：東大阪市岸田堂西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2-1-12</a:t>
            </a: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　　　　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※2025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年　本社工場移転予定　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東大阪市渋川町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　　　　岡山自動車展示場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従業員数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：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36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名 男性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32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名　女性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4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名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創　　業：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1984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（昭和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59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）年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8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月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業　　種：試作（デザイン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/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ワ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-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キングモデル）　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　　　　　　展示用什器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主要お取引先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371561" y="969210"/>
            <a:ext cx="8637361" cy="0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6428373" y="981838"/>
            <a:ext cx="5647250" cy="48185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関連会社 ：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颯荣精密模型贸易（上海）有限公司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本社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/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工場：中国上海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　　</a:t>
            </a:r>
            <a:r>
              <a:rPr lang="ja-JP" altLang="en-US" sz="2000" dirty="0">
                <a:solidFill>
                  <a:srgbClr val="333333"/>
                </a:solidFill>
                <a:latin typeface="Noto Sans JP"/>
                <a:ea typeface="ＭＳ Ｐゴシック" panose="020B0600070205080204" pitchFamily="50" charset="-128"/>
                <a:cs typeface="メイリオ" panose="020B0604030504040204" pitchFamily="50" charset="-128"/>
              </a:rPr>
              <a:t>　　</a:t>
            </a:r>
            <a:r>
              <a:rPr lang="ja-JP" altLang="en-US" sz="2000" dirty="0">
                <a:solidFill>
                  <a:srgbClr val="333333"/>
                </a:solidFill>
                <a:latin typeface="+mj-ea"/>
                <a:ea typeface="+mj-ea"/>
                <a:cs typeface="メイリオ" panose="020B0604030504040204" pitchFamily="50" charset="-128"/>
              </a:rPr>
              <a:t>　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江苏省苏州市吴中区胥口镇东欣路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718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号</a:t>
            </a:r>
            <a:endParaRPr lang="en-US" altLang="ja-JP" sz="2000" b="1" dirty="0">
              <a:latin typeface="+mj-ea"/>
              <a:ea typeface="+mj-ea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設　　立：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2013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年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10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月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従業員数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：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12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名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業　　種：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デザインモデル製作、ワーキングモデル製作、</a:t>
            </a:r>
            <a:endParaRPr lang="en-US" altLang="ja-JP" b="0" i="0" dirty="0">
              <a:solidFill>
                <a:srgbClr val="333333"/>
              </a:solidFill>
              <a:effectLst/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ja-JP" altLang="en-US" b="0" i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樹脂加工品・アルミ切削加工、 注型、塗装、シルク印刷、</a:t>
            </a:r>
            <a:endParaRPr lang="en-US" altLang="ja-JP" b="0" i="0" dirty="0">
              <a:solidFill>
                <a:srgbClr val="333333"/>
              </a:solidFill>
              <a:effectLst/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ja-JP" altLang="en-US" b="0" i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光造形、簡易金型、小ロット成型</a:t>
            </a:r>
            <a:endParaRPr lang="en-US" altLang="ja-JP" b="1" dirty="0">
              <a:latin typeface="+mj-ea"/>
              <a:ea typeface="+mj-ea"/>
              <a:cs typeface="メイリオ" panose="020B0604030504040204" pitchFamily="50" charset="-128"/>
              <a:sym typeface="Wingdings" panose="05000000000000000000" pitchFamily="2" charset="2"/>
            </a:endParaRPr>
          </a:p>
        </p:txBody>
      </p:sp>
      <p:pic>
        <p:nvPicPr>
          <p:cNvPr id="2" name="Picture 4" descr="株式会社モデルアート">
            <a:extLst>
              <a:ext uri="{FF2B5EF4-FFF2-40B4-BE49-F238E27FC236}">
                <a16:creationId xmlns:a16="http://schemas.microsoft.com/office/drawing/2014/main" id="{9D9A1037-2ADD-549D-A6B0-454ABA5B2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86" y="300318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350B16B-EF05-C328-A5F2-39F537B27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757" y="4755726"/>
            <a:ext cx="2402609" cy="180195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6A0E049-9BF1-A916-E116-E96585334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750" y="4738175"/>
            <a:ext cx="2402609" cy="1800184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28491B5-EE92-B0C6-D885-8ED8499A2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1026" name="Picture 2" descr="Panasonic">
            <a:extLst>
              <a:ext uri="{FF2B5EF4-FFF2-40B4-BE49-F238E27FC236}">
                <a16:creationId xmlns:a16="http://schemas.microsoft.com/office/drawing/2014/main" id="{C8200FE7-23EA-7B78-611A-FCBC58AAB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85" y="5115955"/>
            <a:ext cx="1533525" cy="6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ダイキン工業株式会社">
            <a:extLst>
              <a:ext uri="{FF2B5EF4-FFF2-40B4-BE49-F238E27FC236}">
                <a16:creationId xmlns:a16="http://schemas.microsoft.com/office/drawing/2014/main" id="{61767564-8E8A-FAF6-C7D8-4B2C39686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29" y="5208967"/>
            <a:ext cx="1242905" cy="26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HARP">
            <a:extLst>
              <a:ext uri="{FF2B5EF4-FFF2-40B4-BE49-F238E27FC236}">
                <a16:creationId xmlns:a16="http://schemas.microsoft.com/office/drawing/2014/main" id="{B5FAF998-AA7A-F1D9-7FA1-E56D6F40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227" y="5225823"/>
            <a:ext cx="1115977" cy="3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oshiba">
            <a:extLst>
              <a:ext uri="{FF2B5EF4-FFF2-40B4-BE49-F238E27FC236}">
                <a16:creationId xmlns:a16="http://schemas.microsoft.com/office/drawing/2014/main" id="{72879441-50CA-7809-EC22-6061255DF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734" y="5563643"/>
            <a:ext cx="1323149" cy="5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AC4BBB45-6F49-DB7B-FF77-DA929C218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00" y="5695907"/>
            <a:ext cx="843372" cy="26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03F01EB-9759-2181-2349-92FC95CE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06" y="5690652"/>
            <a:ext cx="12382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8FA2218-FA5F-1968-D16A-4488C7AC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63" y="6094023"/>
            <a:ext cx="550499" cy="60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キーエンスロゴ">
            <a:extLst>
              <a:ext uri="{FF2B5EF4-FFF2-40B4-BE49-F238E27FC236}">
                <a16:creationId xmlns:a16="http://schemas.microsoft.com/office/drawing/2014/main" id="{DCD87529-BFA5-9701-4252-B53F6B584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602" y="5710205"/>
            <a:ext cx="1190625" cy="22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ENARD 美しさにまごころこめて">
            <a:extLst>
              <a:ext uri="{FF2B5EF4-FFF2-40B4-BE49-F238E27FC236}">
                <a16:creationId xmlns:a16="http://schemas.microsoft.com/office/drawing/2014/main" id="{B1BF7695-5FB6-43B7-E70B-0563668C6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07" y="6273495"/>
            <a:ext cx="2226561" cy="23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NISSHA">
            <a:extLst>
              <a:ext uri="{FF2B5EF4-FFF2-40B4-BE49-F238E27FC236}">
                <a16:creationId xmlns:a16="http://schemas.microsoft.com/office/drawing/2014/main" id="{1AAC20CD-0898-3965-F788-95625662F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486" y="6298624"/>
            <a:ext cx="1151404" cy="19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455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 txBox="1">
            <a:spLocks noChangeArrowheads="1"/>
          </p:cNvSpPr>
          <p:nvPr/>
        </p:nvSpPr>
        <p:spPr>
          <a:xfrm>
            <a:off x="572167" y="242874"/>
            <a:ext cx="5566441" cy="7508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rtl="0" eaLnBrk="1" latinLnBrk="0" hangingPunct="1">
              <a:spcBef>
                <a:spcPct val="0"/>
              </a:spcBef>
              <a:buNone/>
              <a:defRPr kumimoji="1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ja-JP" altLang="en-US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モデルアートの特徴　１　</a:t>
            </a:r>
          </a:p>
        </p:txBody>
      </p:sp>
      <p:graphicFrame>
        <p:nvGraphicFramePr>
          <p:cNvPr id="6" name="図表 5"/>
          <p:cNvGraphicFramePr/>
          <p:nvPr>
            <p:extLst>
              <p:ext uri="{D42A27DB-BD31-4B8C-83A1-F6EECF244321}">
                <p14:modId xmlns:p14="http://schemas.microsoft.com/office/powerpoint/2010/main" val="3014259407"/>
              </p:ext>
            </p:extLst>
          </p:nvPr>
        </p:nvGraphicFramePr>
        <p:xfrm>
          <a:off x="290355" y="1188147"/>
          <a:ext cx="11696507" cy="5571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直線コネクタ 10"/>
          <p:cNvCxnSpPr/>
          <p:nvPr/>
        </p:nvCxnSpPr>
        <p:spPr>
          <a:xfrm>
            <a:off x="421437" y="1060905"/>
            <a:ext cx="8637361" cy="0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B26EE26-53C5-4234-82C6-3AF8398C87FC}"/>
              </a:ext>
            </a:extLst>
          </p:cNvPr>
          <p:cNvSpPr txBox="1"/>
          <p:nvPr/>
        </p:nvSpPr>
        <p:spPr>
          <a:xfrm>
            <a:off x="290355" y="1711196"/>
            <a:ext cx="8768443" cy="75088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 rtlCol="0">
            <a:no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設計から生産まで</a:t>
            </a:r>
            <a:r>
              <a:rPr lang="ja-JP" altLang="en-US" sz="36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　試作のコンシュルジュ</a:t>
            </a:r>
            <a:endParaRPr kumimoji="1" lang="ja-JP" altLang="en-US" sz="36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Picture 4" descr="株式会社モデルアート">
            <a:extLst>
              <a:ext uri="{FF2B5EF4-FFF2-40B4-BE49-F238E27FC236}">
                <a16:creationId xmlns:a16="http://schemas.microsoft.com/office/drawing/2014/main" id="{5306A023-9BFE-9D31-B282-47D53BA7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706" y="327867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7683580-7F7D-9FA2-DD53-FE59E263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5634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 txBox="1">
            <a:spLocks noChangeArrowheads="1"/>
          </p:cNvSpPr>
          <p:nvPr/>
        </p:nvSpPr>
        <p:spPr>
          <a:xfrm>
            <a:off x="572167" y="242874"/>
            <a:ext cx="5566441" cy="7508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rtl="0" eaLnBrk="1" latinLnBrk="0" hangingPunct="1">
              <a:spcBef>
                <a:spcPct val="0"/>
              </a:spcBef>
              <a:buNone/>
              <a:defRPr kumimoji="1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ja-JP" altLang="en-US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モデルアートの特徴　</a:t>
            </a:r>
            <a:r>
              <a:rPr lang="en-US" altLang="ja-JP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2</a:t>
            </a:r>
            <a:r>
              <a:rPr lang="ja-JP" altLang="en-US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graphicFrame>
        <p:nvGraphicFramePr>
          <p:cNvPr id="6" name="図表 5"/>
          <p:cNvGraphicFramePr/>
          <p:nvPr>
            <p:extLst>
              <p:ext uri="{D42A27DB-BD31-4B8C-83A1-F6EECF244321}">
                <p14:modId xmlns:p14="http://schemas.microsoft.com/office/powerpoint/2010/main" val="1287974744"/>
              </p:ext>
            </p:extLst>
          </p:nvPr>
        </p:nvGraphicFramePr>
        <p:xfrm>
          <a:off x="290355" y="1188147"/>
          <a:ext cx="11696507" cy="5571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直線コネクタ 10"/>
          <p:cNvCxnSpPr/>
          <p:nvPr/>
        </p:nvCxnSpPr>
        <p:spPr>
          <a:xfrm>
            <a:off x="421437" y="1060905"/>
            <a:ext cx="8637361" cy="0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B26EE26-53C5-4234-82C6-3AF8398C87FC}"/>
              </a:ext>
            </a:extLst>
          </p:cNvPr>
          <p:cNvSpPr txBox="1"/>
          <p:nvPr/>
        </p:nvSpPr>
        <p:spPr>
          <a:xfrm>
            <a:off x="290355" y="1711196"/>
            <a:ext cx="10384733" cy="75088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 rtlCol="0">
            <a:no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試作フェーズに合わせた対応をさせていただきます。</a:t>
            </a:r>
            <a:r>
              <a:rPr lang="ja-JP" altLang="en-US" sz="36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　</a:t>
            </a:r>
            <a:endParaRPr kumimoji="1" lang="ja-JP" altLang="en-US" sz="36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Picture 4" descr="株式会社モデルアート">
            <a:extLst>
              <a:ext uri="{FF2B5EF4-FFF2-40B4-BE49-F238E27FC236}">
                <a16:creationId xmlns:a16="http://schemas.microsoft.com/office/drawing/2014/main" id="{5306A023-9BFE-9D31-B282-47D53BA7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706" y="327867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7683580-7F7D-9FA2-DD53-FE59E263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3780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矢印: 右 12">
            <a:extLst>
              <a:ext uri="{FF2B5EF4-FFF2-40B4-BE49-F238E27FC236}">
                <a16:creationId xmlns:a16="http://schemas.microsoft.com/office/drawing/2014/main" id="{4E344CB7-0996-479B-B2E3-ADB96AFDF5B2}"/>
              </a:ext>
            </a:extLst>
          </p:cNvPr>
          <p:cNvSpPr/>
          <p:nvPr/>
        </p:nvSpPr>
        <p:spPr>
          <a:xfrm>
            <a:off x="709317" y="2953102"/>
            <a:ext cx="10773365" cy="226241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C0915C7-8D2E-46C6-88B6-09D74C58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17" y="144051"/>
            <a:ext cx="5576978" cy="866953"/>
          </a:xfrm>
        </p:spPr>
        <p:txBody>
          <a:bodyPr>
            <a:normAutofit/>
          </a:bodyPr>
          <a:lstStyle/>
          <a:p>
            <a:r>
              <a:rPr kumimoji="1" lang="ja-JP" altLang="en-US" sz="40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工程ステップ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AFBECA2-35EA-4449-B22E-2BA4E958D5E9}"/>
              </a:ext>
            </a:extLst>
          </p:cNvPr>
          <p:cNvCxnSpPr/>
          <p:nvPr/>
        </p:nvCxnSpPr>
        <p:spPr>
          <a:xfrm>
            <a:off x="421437" y="1044434"/>
            <a:ext cx="8637361" cy="0"/>
          </a:xfrm>
          <a:prstGeom prst="line">
            <a:avLst/>
          </a:prstGeom>
          <a:noFill/>
          <a:ln w="9525" cap="flat" cmpd="sng" algn="ctr">
            <a:solidFill>
              <a:srgbClr val="EB641B"/>
            </a:solidFill>
            <a:prstDash val="dash"/>
          </a:ln>
          <a:effectLst/>
        </p:spPr>
      </p:cxn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309365E1-6A1E-40BE-A6A7-056A89104D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73137"/>
              </p:ext>
            </p:extLst>
          </p:nvPr>
        </p:nvGraphicFramePr>
        <p:xfrm>
          <a:off x="1250121" y="2553419"/>
          <a:ext cx="8914302" cy="2913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239">
                  <a:extLst>
                    <a:ext uri="{9D8B030D-6E8A-4147-A177-3AD203B41FA5}">
                      <a16:colId xmlns:a16="http://schemas.microsoft.com/office/drawing/2014/main" val="2637028091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3180789734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2502823975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1403875587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2152488779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2568527702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3538200315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83961936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3536685655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3214394373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1437740773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333263916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731215663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1561054145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3619612664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2244481071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751532906"/>
                    </a:ext>
                  </a:extLst>
                </a:gridCol>
                <a:gridCol w="495239">
                  <a:extLst>
                    <a:ext uri="{9D8B030D-6E8A-4147-A177-3AD203B41FA5}">
                      <a16:colId xmlns:a16="http://schemas.microsoft.com/office/drawing/2014/main" val="58897330"/>
                    </a:ext>
                  </a:extLst>
                </a:gridCol>
              </a:tblGrid>
              <a:tr h="2913742"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お引合い</a:t>
                      </a: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顧客要望聞取り</a:t>
                      </a: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暫定仕様確認</a:t>
                      </a: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構想案作成</a:t>
                      </a: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概算見積り</a:t>
                      </a: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構想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DR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顧客打合せ</a:t>
                      </a:r>
                    </a:p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詳細設計</a:t>
                      </a:r>
                    </a:p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設計検証</a:t>
                      </a:r>
                    </a:p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原価見積り</a:t>
                      </a:r>
                    </a:p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出図前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DR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承認図作成</a:t>
                      </a:r>
                    </a:p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部品図作成</a:t>
                      </a:r>
                    </a:p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材料調達</a:t>
                      </a:r>
                    </a:p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部品製作</a:t>
                      </a:r>
                    </a:p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測定・修正</a:t>
                      </a:r>
                    </a:p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試組</a:t>
                      </a:r>
                    </a:p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最終検査</a:t>
                      </a: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441261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9B346D-8DA1-451F-B376-E6348D4938F5}"/>
              </a:ext>
            </a:extLst>
          </p:cNvPr>
          <p:cNvSpPr txBox="1"/>
          <p:nvPr/>
        </p:nvSpPr>
        <p:spPr>
          <a:xfrm>
            <a:off x="1250121" y="1497420"/>
            <a:ext cx="8914302" cy="75088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kumimoji="1" lang="ja-JP" altLang="en-US" sz="40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素材加工の総合提案会社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F4667B7-91DD-268A-8AEC-BAFB2FC6833D}"/>
              </a:ext>
            </a:extLst>
          </p:cNvPr>
          <p:cNvSpPr txBox="1"/>
          <p:nvPr/>
        </p:nvSpPr>
        <p:spPr>
          <a:xfrm>
            <a:off x="3229058" y="4698534"/>
            <a:ext cx="5350567" cy="173095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営技一体の迅速対応</a:t>
            </a:r>
            <a:endParaRPr kumimoji="1" lang="en-US" altLang="ja-JP" sz="4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課題解決型集団</a:t>
            </a:r>
            <a:endParaRPr kumimoji="1" lang="en-US" altLang="ja-JP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 algn="ctr"/>
            <a:endParaRPr kumimoji="1" lang="ja-JP" altLang="en-US" sz="4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Picture 4" descr="株式会社モデルアート">
            <a:extLst>
              <a:ext uri="{FF2B5EF4-FFF2-40B4-BE49-F238E27FC236}">
                <a16:creationId xmlns:a16="http://schemas.microsoft.com/office/drawing/2014/main" id="{9B840EAE-C971-2048-EEA6-3F09986F8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243" y="428514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2B148F7-E2F6-496D-3814-32C732A0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36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0915C7-8D2E-46C6-88B6-09D74C58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37" y="41355"/>
            <a:ext cx="3161254" cy="581744"/>
          </a:xfrm>
        </p:spPr>
        <p:txBody>
          <a:bodyPr>
            <a:noAutofit/>
          </a:bodyPr>
          <a:lstStyle/>
          <a:p>
            <a:r>
              <a:rPr kumimoji="1" lang="ja-JP" altLang="en-US" sz="32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関連保有設備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AFBECA2-35EA-4449-B22E-2BA4E958D5E9}"/>
              </a:ext>
            </a:extLst>
          </p:cNvPr>
          <p:cNvCxnSpPr/>
          <p:nvPr/>
        </p:nvCxnSpPr>
        <p:spPr>
          <a:xfrm>
            <a:off x="421437" y="623099"/>
            <a:ext cx="8637361" cy="0"/>
          </a:xfrm>
          <a:prstGeom prst="line">
            <a:avLst/>
          </a:prstGeom>
          <a:noFill/>
          <a:ln w="9525" cap="flat" cmpd="sng" algn="ctr">
            <a:solidFill>
              <a:srgbClr val="EB641B"/>
            </a:solidFill>
            <a:prstDash val="dash"/>
          </a:ln>
          <a:effectLst/>
        </p:spPr>
      </p:cxnSp>
      <p:graphicFrame>
        <p:nvGraphicFramePr>
          <p:cNvPr id="5" name="表 6">
            <a:extLst>
              <a:ext uri="{FF2B5EF4-FFF2-40B4-BE49-F238E27FC236}">
                <a16:creationId xmlns:a16="http://schemas.microsoft.com/office/drawing/2014/main" id="{899F07BA-A85E-4F0A-8C97-EC49EBF13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2630358"/>
              </p:ext>
            </p:extLst>
          </p:nvPr>
        </p:nvGraphicFramePr>
        <p:xfrm>
          <a:off x="146335" y="1055926"/>
          <a:ext cx="5763703" cy="5760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039">
                  <a:extLst>
                    <a:ext uri="{9D8B030D-6E8A-4147-A177-3AD203B41FA5}">
                      <a16:colId xmlns:a16="http://schemas.microsoft.com/office/drawing/2014/main" val="3084952386"/>
                    </a:ext>
                  </a:extLst>
                </a:gridCol>
                <a:gridCol w="4161320">
                  <a:extLst>
                    <a:ext uri="{9D8B030D-6E8A-4147-A177-3AD203B41FA5}">
                      <a16:colId xmlns:a16="http://schemas.microsoft.com/office/drawing/2014/main" val="2254101015"/>
                    </a:ext>
                  </a:extLst>
                </a:gridCol>
                <a:gridCol w="596344">
                  <a:extLst>
                    <a:ext uri="{9D8B030D-6E8A-4147-A177-3AD203B41FA5}">
                      <a16:colId xmlns:a16="http://schemas.microsoft.com/office/drawing/2014/main" val="885758010"/>
                    </a:ext>
                  </a:extLst>
                </a:gridCol>
              </a:tblGrid>
              <a:tr h="2576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dirty="0">
                          <a:solidFill>
                            <a:schemeClr val="tx1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dirty="0">
                          <a:solidFill>
                            <a:schemeClr val="tx1"/>
                          </a:solidFill>
                        </a:rPr>
                        <a:t>設備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dirty="0">
                          <a:solidFill>
                            <a:schemeClr val="tx1"/>
                          </a:solidFill>
                        </a:rPr>
                        <a:t>台数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171556"/>
                  </a:ext>
                </a:extLst>
              </a:tr>
              <a:tr h="257696">
                <a:tc rowSpan="3">
                  <a:txBody>
                    <a:bodyPr/>
                    <a:lstStyle/>
                    <a:p>
                      <a:r>
                        <a:rPr kumimoji="1" lang="ja-JP" altLang="en-US" sz="1050" b="0" dirty="0">
                          <a:solidFill>
                            <a:schemeClr val="tx1"/>
                          </a:solidFill>
                        </a:rPr>
                        <a:t>製品設計関連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3D-CAD/CAM  MASTER-CAM</a:t>
                      </a:r>
                      <a:endParaRPr kumimoji="1" lang="en-US" altLang="ja-JP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434713"/>
                  </a:ext>
                </a:extLst>
              </a:tr>
              <a:tr h="25769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　　　　　　　　データ形式　</a:t>
                      </a:r>
                      <a:r>
                        <a:rPr kumimoji="1" lang="en-US" altLang="ja-JP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IGS</a:t>
                      </a:r>
                      <a:r>
                        <a:rPr kumimoji="1" lang="ja-JP" altLang="en-US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、パラソリット、</a:t>
                      </a:r>
                      <a:r>
                        <a:rPr kumimoji="1" lang="en-US" altLang="ja-JP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STP</a:t>
                      </a:r>
                      <a:r>
                        <a:rPr kumimoji="1" lang="ja-JP" altLang="en-US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kumimoji="1" lang="en-US" altLang="ja-JP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D×F</a:t>
                      </a:r>
                      <a:r>
                        <a:rPr kumimoji="1" lang="ja-JP" altLang="en-US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kumimoji="1" lang="en-US" altLang="ja-JP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DWG </a:t>
                      </a:r>
                      <a:endParaRPr kumimoji="1" lang="ja-JP" alt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515506"/>
                  </a:ext>
                </a:extLst>
              </a:tr>
              <a:tr h="25769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3D</a:t>
                      </a: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スキャナー型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3</a:t>
                      </a: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次元測定器（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KEYENCE</a:t>
                      </a: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）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                  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777910"/>
                  </a:ext>
                </a:extLst>
              </a:tr>
              <a:tr h="336532">
                <a:tc rowSpan="17">
                  <a:txBody>
                    <a:bodyPr/>
                    <a:lstStyle/>
                    <a:p>
                      <a:r>
                        <a:rPr kumimoji="1" lang="ja-JP" altLang="en-US" sz="1050" b="0" dirty="0">
                          <a:solidFill>
                            <a:schemeClr val="tx1"/>
                          </a:solidFill>
                        </a:rPr>
                        <a:t>生産設備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マシニング</a:t>
                      </a:r>
                      <a:r>
                        <a:rPr lang="en-US" altLang="ja-JP" sz="1050" b="0" i="0" u="none" strike="noStrike" baseline="0" dirty="0" err="1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KITAMURAMycenter</a:t>
                      </a: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３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XIF</a:t>
                      </a: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　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1000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×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600</a:t>
                      </a: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　ファナック制御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636077"/>
                  </a:ext>
                </a:extLst>
              </a:tr>
              <a:tr h="336532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マシニング</a:t>
                      </a:r>
                      <a:r>
                        <a:rPr kumimoji="1" lang="en-US" altLang="ja-JP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KITAMURAMycenter</a:t>
                      </a:r>
                      <a:r>
                        <a:rPr kumimoji="1" lang="ja-JP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３</a:t>
                      </a:r>
                      <a:r>
                        <a:rPr kumimoji="1" lang="en-US" altLang="ja-JP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XIF</a:t>
                      </a:r>
                      <a:r>
                        <a:rPr kumimoji="1" lang="ja-JP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　</a:t>
                      </a:r>
                      <a:r>
                        <a:rPr kumimoji="1" lang="en-US" altLang="ja-JP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1050</a:t>
                      </a:r>
                      <a:r>
                        <a:rPr kumimoji="1" lang="en-US" altLang="ja-JP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×</a:t>
                      </a:r>
                      <a:r>
                        <a:rPr kumimoji="1" lang="en-US" altLang="ja-JP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650</a:t>
                      </a:r>
                      <a:r>
                        <a:rPr kumimoji="1" lang="ja-JP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　ファナック制御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193572"/>
                  </a:ext>
                </a:extLst>
              </a:tr>
              <a:tr h="36042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+mn-ea"/>
                          <a:cs typeface="+mn-cs"/>
                        </a:rPr>
                        <a:t>マシニング</a:t>
                      </a:r>
                      <a:r>
                        <a:rPr kumimoji="1" lang="en-US" altLang="ja-JP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+mn-ea"/>
                          <a:cs typeface="+mn-cs"/>
                        </a:rPr>
                        <a:t>KITAMURAMycenter</a:t>
                      </a:r>
                      <a:r>
                        <a:rPr kumimoji="1" lang="ja-JP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+mn-ea"/>
                          <a:cs typeface="+mn-cs"/>
                        </a:rPr>
                        <a:t>３</a:t>
                      </a:r>
                      <a:r>
                        <a:rPr kumimoji="1" lang="en-US" altLang="ja-JP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+mn-ea"/>
                          <a:cs typeface="+mn-cs"/>
                        </a:rPr>
                        <a:t>XIF</a:t>
                      </a:r>
                      <a:r>
                        <a:rPr kumimoji="1" lang="ja-JP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+mn-ea"/>
                          <a:cs typeface="+mn-cs"/>
                        </a:rPr>
                        <a:t>　</a:t>
                      </a:r>
                      <a:r>
                        <a:rPr kumimoji="1" lang="en-US" altLang="ja-JP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+mn-ea"/>
                          <a:cs typeface="+mn-cs"/>
                        </a:rPr>
                        <a:t>1520</a:t>
                      </a:r>
                      <a:r>
                        <a:rPr kumimoji="1" lang="en-US" altLang="ja-JP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+mn-ea"/>
                          <a:cs typeface="+mn-cs"/>
                        </a:rPr>
                        <a:t>×</a:t>
                      </a:r>
                      <a:r>
                        <a:rPr kumimoji="1" lang="en-US" altLang="ja-JP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+mn-ea"/>
                          <a:cs typeface="+mn-cs"/>
                        </a:rPr>
                        <a:t>1260</a:t>
                      </a:r>
                      <a:r>
                        <a:rPr kumimoji="1" lang="ja-JP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+mn-ea"/>
                          <a:cs typeface="+mn-cs"/>
                        </a:rPr>
                        <a:t>　ファナック制御</a:t>
                      </a:r>
                      <a:endParaRPr kumimoji="1" lang="en-US" altLang="ja-JP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356504"/>
                  </a:ext>
                </a:extLst>
              </a:tr>
              <a:tr h="336532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旋盤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079936"/>
                  </a:ext>
                </a:extLst>
              </a:tr>
              <a:tr h="25769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彫刻機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633402"/>
                  </a:ext>
                </a:extLst>
              </a:tr>
              <a:tr h="25769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真空成型機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16271"/>
                  </a:ext>
                </a:extLst>
              </a:tr>
              <a:tr h="25769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サンドブラスト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45015"/>
                  </a:ext>
                </a:extLst>
              </a:tr>
              <a:tr h="25769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スピードドライヤ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04025"/>
                  </a:ext>
                </a:extLst>
              </a:tr>
              <a:tr h="267558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塗装装置（塗装ブース</a:t>
                      </a:r>
                      <a:r>
                        <a:rPr kumimoji="1"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kumimoji="1"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室　乾燥炉）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071463"/>
                  </a:ext>
                </a:extLst>
              </a:tr>
              <a:tr h="25769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印刷装置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897223"/>
                  </a:ext>
                </a:extLst>
              </a:tr>
              <a:tr h="25769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376191"/>
                  </a:ext>
                </a:extLst>
              </a:tr>
              <a:tr h="25769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153598"/>
                  </a:ext>
                </a:extLst>
              </a:tr>
              <a:tr h="25769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0412"/>
                  </a:ext>
                </a:extLst>
              </a:tr>
              <a:tr h="25769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343706"/>
                  </a:ext>
                </a:extLst>
              </a:tr>
              <a:tr h="25769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800270"/>
                  </a:ext>
                </a:extLst>
              </a:tr>
              <a:tr h="25769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089552"/>
                  </a:ext>
                </a:extLst>
              </a:tr>
              <a:tr h="25769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32265"/>
                  </a:ext>
                </a:extLst>
              </a:tr>
            </a:tbl>
          </a:graphicData>
        </a:graphic>
      </p:graphicFrame>
      <p:pic>
        <p:nvPicPr>
          <p:cNvPr id="3" name="Picture 4" descr="株式会社モデルアート">
            <a:extLst>
              <a:ext uri="{FF2B5EF4-FFF2-40B4-BE49-F238E27FC236}">
                <a16:creationId xmlns:a16="http://schemas.microsoft.com/office/drawing/2014/main" id="{6090F77F-E496-48A0-AD18-69F20FC3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444" y="6220835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表 6">
            <a:extLst>
              <a:ext uri="{FF2B5EF4-FFF2-40B4-BE49-F238E27FC236}">
                <a16:creationId xmlns:a16="http://schemas.microsoft.com/office/drawing/2014/main" id="{88DC197D-A41C-A6D1-21B2-83AE8F6005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4327690"/>
              </p:ext>
            </p:extLst>
          </p:nvPr>
        </p:nvGraphicFramePr>
        <p:xfrm>
          <a:off x="6087476" y="1057864"/>
          <a:ext cx="5763703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039">
                  <a:extLst>
                    <a:ext uri="{9D8B030D-6E8A-4147-A177-3AD203B41FA5}">
                      <a16:colId xmlns:a16="http://schemas.microsoft.com/office/drawing/2014/main" val="3084952386"/>
                    </a:ext>
                  </a:extLst>
                </a:gridCol>
                <a:gridCol w="4161320">
                  <a:extLst>
                    <a:ext uri="{9D8B030D-6E8A-4147-A177-3AD203B41FA5}">
                      <a16:colId xmlns:a16="http://schemas.microsoft.com/office/drawing/2014/main" val="2254101015"/>
                    </a:ext>
                  </a:extLst>
                </a:gridCol>
                <a:gridCol w="596344">
                  <a:extLst>
                    <a:ext uri="{9D8B030D-6E8A-4147-A177-3AD203B41FA5}">
                      <a16:colId xmlns:a16="http://schemas.microsoft.com/office/drawing/2014/main" val="885758010"/>
                    </a:ext>
                  </a:extLst>
                </a:gridCol>
              </a:tblGrid>
              <a:tr h="2304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dirty="0">
                          <a:solidFill>
                            <a:schemeClr val="tx1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dirty="0">
                          <a:solidFill>
                            <a:schemeClr val="tx1"/>
                          </a:solidFill>
                        </a:rPr>
                        <a:t>設備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dirty="0">
                          <a:solidFill>
                            <a:schemeClr val="tx1"/>
                          </a:solidFill>
                        </a:rPr>
                        <a:t>台数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171556"/>
                  </a:ext>
                </a:extLst>
              </a:tr>
              <a:tr h="237389">
                <a:tc rowSpan="3">
                  <a:txBody>
                    <a:bodyPr/>
                    <a:lstStyle/>
                    <a:p>
                      <a:r>
                        <a:rPr kumimoji="1" lang="ja-JP" altLang="en-US" sz="1050" b="0" dirty="0">
                          <a:solidFill>
                            <a:schemeClr val="tx1"/>
                          </a:solidFill>
                        </a:rPr>
                        <a:t>製品設計関連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3D-CAD/CAM  MASTER-CAM</a:t>
                      </a:r>
                      <a:endParaRPr kumimoji="1" lang="en-US" altLang="ja-JP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13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434713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                       VISI-Series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515506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マニュアル三次元測定 ミツトヨ 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CRYSTA-PLUS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777910"/>
                  </a:ext>
                </a:extLst>
              </a:tr>
              <a:tr h="388454">
                <a:tc rowSpan="17">
                  <a:txBody>
                    <a:bodyPr/>
                    <a:lstStyle/>
                    <a:p>
                      <a:r>
                        <a:rPr kumimoji="1" lang="ja-JP" altLang="en-US" sz="1050" b="0" dirty="0">
                          <a:solidFill>
                            <a:schemeClr val="tx1"/>
                          </a:solidFill>
                        </a:rPr>
                        <a:t>生産設備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マシニング</a:t>
                      </a:r>
                      <a:r>
                        <a:rPr lang="en-US" altLang="ja-JP" sz="1050" b="0" i="0" u="none" strike="noStrike" baseline="0" dirty="0" err="1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KITAMURAMycenter</a:t>
                      </a: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３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XIF</a:t>
                      </a: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　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760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×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455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×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460</a:t>
                      </a: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ファナック制御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636077"/>
                  </a:ext>
                </a:extLst>
              </a:tr>
              <a:tr h="388454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マシニング</a:t>
                      </a:r>
                      <a:r>
                        <a:rPr kumimoji="1" lang="en-US" altLang="ja-JP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KITAMURAMycenter</a:t>
                      </a:r>
                      <a:r>
                        <a:rPr kumimoji="1" lang="ja-JP" alt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３</a:t>
                      </a:r>
                      <a:r>
                        <a:rPr kumimoji="1" lang="en-US" altLang="ja-JP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XIF</a:t>
                      </a:r>
                      <a:r>
                        <a:rPr kumimoji="1" lang="ja-JP" alt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　</a:t>
                      </a:r>
                      <a:r>
                        <a:rPr kumimoji="1" lang="en-US" altLang="ja-JP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760</a:t>
                      </a:r>
                      <a:r>
                        <a:rPr kumimoji="1" lang="en-US" altLang="ja-JP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×</a:t>
                      </a:r>
                      <a:r>
                        <a:rPr kumimoji="1" lang="en-US" altLang="ja-JP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455</a:t>
                      </a:r>
                      <a:r>
                        <a:rPr kumimoji="1" lang="en-US" altLang="ja-JP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×</a:t>
                      </a:r>
                      <a:r>
                        <a:rPr kumimoji="1" lang="en-US" altLang="ja-JP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460</a:t>
                      </a:r>
                      <a:r>
                        <a:rPr kumimoji="1" lang="ja-JP" alt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ファナック制御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193572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マシニング</a:t>
                      </a:r>
                      <a:r>
                        <a:rPr kumimoji="1" lang="en-US" altLang="ja-JP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FANUC</a:t>
                      </a:r>
                      <a:r>
                        <a:rPr kumimoji="1" lang="ja-JP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ロボドリル　</a:t>
                      </a:r>
                      <a:r>
                        <a:rPr kumimoji="1" lang="en-US" altLang="ja-JP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700</a:t>
                      </a:r>
                      <a:r>
                        <a:rPr kumimoji="1" lang="en-US" altLang="ja-JP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×</a:t>
                      </a:r>
                      <a:r>
                        <a:rPr kumimoji="1" lang="en-US" altLang="ja-JP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400</a:t>
                      </a:r>
                      <a:r>
                        <a:rPr kumimoji="1" lang="en-US" altLang="ja-JP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×</a:t>
                      </a:r>
                      <a:r>
                        <a:rPr kumimoji="1" lang="en-US" altLang="ja-JP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330</a:t>
                      </a:r>
                      <a:r>
                        <a:rPr kumimoji="1" lang="ja-JP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ファナック制御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356504"/>
                  </a:ext>
                </a:extLst>
              </a:tr>
              <a:tr h="388454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マシニング　エンシュウ 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EV530</a:t>
                      </a: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Ｓ　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1000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×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530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×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510</a:t>
                      </a: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　　ファナック制御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079936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マシニング　エンシュウ 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EV450</a:t>
                      </a: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　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560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×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450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×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460</a:t>
                      </a: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　　ファナック制御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633402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マシニング　エンシュウ 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FV450</a:t>
                      </a: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　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800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×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450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×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460</a:t>
                      </a:r>
                      <a:r>
                        <a:rPr lang="ja-JP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　ファナック制御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16271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光造形装置 	</a:t>
                      </a:r>
                      <a:r>
                        <a:rPr lang="en-US" altLang="zh-CN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</a:rPr>
                        <a:t>RM-6000</a:t>
                      </a:r>
                      <a:r>
                        <a:rPr lang="en-US" altLang="zh-CN" sz="1050" b="0" i="0" u="none" strike="noStrike" baseline="0" dirty="0">
                          <a:solidFill>
                            <a:srgbClr val="00000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Ⅱ</a:t>
                      </a:r>
                      <a:r>
                        <a:rPr lang="en-US" altLang="zh-CN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ＭＳ ゴシック" panose="020B0609070205080204" pitchFamily="49" charset="-128"/>
                        </a:rPr>
                        <a:t>610</a:t>
                      </a:r>
                      <a:r>
                        <a:rPr lang="en-US" altLang="zh-CN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×</a:t>
                      </a:r>
                      <a:r>
                        <a:rPr lang="en-US" altLang="zh-CN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</a:rPr>
                        <a:t>610</a:t>
                      </a:r>
                      <a:r>
                        <a:rPr lang="en-US" altLang="zh-CN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×</a:t>
                      </a:r>
                      <a:r>
                        <a:rPr lang="en-US" altLang="zh-CN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</a:rPr>
                        <a:t>500 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45015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光造形装置 	</a:t>
                      </a:r>
                      <a:r>
                        <a:rPr lang="en-US" altLang="zh-CN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</a:rPr>
                        <a:t>RM-6000</a:t>
                      </a:r>
                      <a:r>
                        <a:rPr lang="en-US" altLang="zh-CN" sz="1050" b="0" i="0" u="none" strike="noStrike" baseline="0" dirty="0">
                          <a:solidFill>
                            <a:srgbClr val="00000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Ⅱ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ＭＳ ゴシック" panose="020B0609070205080204" pitchFamily="49" charset="-128"/>
                        </a:rPr>
                        <a:t>600</a:t>
                      </a:r>
                      <a:r>
                        <a:rPr lang="en-US" altLang="zh-CN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×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</a:rPr>
                        <a:t>600</a:t>
                      </a:r>
                      <a:r>
                        <a:rPr lang="en-US" altLang="zh-CN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×</a:t>
                      </a:r>
                      <a:r>
                        <a:rPr lang="en-US" altLang="zh-CN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</a:rPr>
                        <a:t>500 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04025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真空注型機 	</a:t>
                      </a:r>
                      <a:r>
                        <a:rPr lang="en-US" altLang="zh-TW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</a:rPr>
                        <a:t>600</a:t>
                      </a:r>
                      <a:r>
                        <a:rPr lang="en-US" altLang="zh-TW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×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</a:rPr>
                        <a:t>800</a:t>
                      </a:r>
                      <a:r>
                        <a:rPr lang="en-US" altLang="zh-TW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×</a:t>
                      </a:r>
                      <a:r>
                        <a:rPr lang="en-US" altLang="zh-TW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</a:rPr>
                        <a:t>500 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071463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真空注型機 	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</a:rPr>
                        <a:t>1000</a:t>
                      </a:r>
                      <a:r>
                        <a:rPr lang="en-US" altLang="zh-TW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×</a:t>
                      </a:r>
                      <a:r>
                        <a:rPr lang="en-US" altLang="ja-JP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+mn-ea"/>
                        </a:rPr>
                        <a:t>1000</a:t>
                      </a:r>
                      <a:r>
                        <a:rPr lang="en-US" altLang="zh-TW" sz="1050" b="0" i="0" u="none" strike="noStrike" baseline="0" dirty="0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×</a:t>
                      </a:r>
                      <a:r>
                        <a:rPr lang="en-US" altLang="zh-TW" sz="1050" b="0" i="0" u="none" strike="noStrike" baseline="0" dirty="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50" charset="-128"/>
                        </a:rPr>
                        <a:t>500 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897223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0" dirty="0">
                          <a:solidFill>
                            <a:schemeClr val="tx1"/>
                          </a:solidFill>
                        </a:rPr>
                        <a:t>パネルソー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376191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0" dirty="0">
                          <a:solidFill>
                            <a:schemeClr val="tx1"/>
                          </a:solidFill>
                        </a:rPr>
                        <a:t>彫刻機　坂崎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153598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0" dirty="0">
                          <a:solidFill>
                            <a:schemeClr val="tx1"/>
                          </a:solidFill>
                        </a:rPr>
                        <a:t>ラジアスボール盤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0412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0" dirty="0">
                          <a:solidFill>
                            <a:schemeClr val="tx1"/>
                          </a:solidFill>
                        </a:rPr>
                        <a:t>サンドブラスト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343706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800270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089552"/>
                  </a:ext>
                </a:extLst>
              </a:tr>
              <a:tr h="23738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32265"/>
                  </a:ext>
                </a:extLst>
              </a:tr>
            </a:tbl>
          </a:graphicData>
        </a:graphic>
      </p:graphicFrame>
      <p:sp>
        <p:nvSpPr>
          <p:cNvPr id="13" name="テキスト ボックス 85">
            <a:extLst>
              <a:ext uri="{FF2B5EF4-FFF2-40B4-BE49-F238E27FC236}">
                <a16:creationId xmlns:a16="http://schemas.microsoft.com/office/drawing/2014/main" id="{04E7740A-F839-49E7-0A38-F0B7422E3D12}"/>
              </a:ext>
            </a:extLst>
          </p:cNvPr>
          <p:cNvSpPr txBox="1"/>
          <p:nvPr/>
        </p:nvSpPr>
        <p:spPr bwMode="auto">
          <a:xfrm>
            <a:off x="146335" y="690762"/>
            <a:ext cx="5763703" cy="335120"/>
          </a:xfrm>
          <a:prstGeom prst="rect">
            <a:avLst/>
          </a:prstGeom>
          <a:solidFill>
            <a:srgbClr val="002060"/>
          </a:solidFill>
          <a:ln w="9525" cmpd="sng">
            <a:solidFill>
              <a:schemeClr val="lt1">
                <a:shade val="50000"/>
              </a:schemeClr>
            </a:solidFill>
          </a:ln>
          <a:effectLst>
            <a:outerShdw blurRad="419100" dist="292100" dir="7080000" sx="176000" sy="176000" algn="tl" rotWithShape="0">
              <a:prstClr val="black">
                <a:alpha val="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ja-JP" sz="1600" b="1">
                <a:solidFill>
                  <a:schemeClr val="bg1"/>
                </a:solidFill>
              </a:rPr>
              <a:t>JAPAN</a:t>
            </a:r>
            <a:endParaRPr lang="en-US" altLang="ja-JP" sz="1600" b="1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85">
            <a:extLst>
              <a:ext uri="{FF2B5EF4-FFF2-40B4-BE49-F238E27FC236}">
                <a16:creationId xmlns:a16="http://schemas.microsoft.com/office/drawing/2014/main" id="{074FE87F-CC95-809A-6EAB-7026A1207AA3}"/>
              </a:ext>
            </a:extLst>
          </p:cNvPr>
          <p:cNvSpPr txBox="1"/>
          <p:nvPr/>
        </p:nvSpPr>
        <p:spPr bwMode="auto">
          <a:xfrm>
            <a:off x="6087476" y="694928"/>
            <a:ext cx="5763703" cy="335120"/>
          </a:xfrm>
          <a:prstGeom prst="rect">
            <a:avLst/>
          </a:prstGeom>
          <a:solidFill>
            <a:srgbClr val="002060"/>
          </a:solidFill>
          <a:ln w="9525" cmpd="sng">
            <a:solidFill>
              <a:schemeClr val="lt1">
                <a:shade val="50000"/>
              </a:schemeClr>
            </a:solidFill>
          </a:ln>
          <a:effectLst>
            <a:outerShdw blurRad="419100" dist="292100" dir="7080000" sx="176000" sy="176000" algn="tl" rotWithShape="0">
              <a:prstClr val="black">
                <a:alpha val="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ja-JP" sz="1600" b="1" dirty="0">
                <a:solidFill>
                  <a:schemeClr val="bg1"/>
                </a:solidFill>
              </a:rPr>
              <a:t>CHIINA</a:t>
            </a:r>
          </a:p>
        </p:txBody>
      </p:sp>
      <p:pic>
        <p:nvPicPr>
          <p:cNvPr id="17" name="Picture 4" descr="株式会社モデルアート">
            <a:extLst>
              <a:ext uri="{FF2B5EF4-FFF2-40B4-BE49-F238E27FC236}">
                <a16:creationId xmlns:a16="http://schemas.microsoft.com/office/drawing/2014/main" id="{59B12F85-175A-8C6C-FF50-700BE5EB1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293" y="151586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B95F8F-AEA1-0955-DB45-6785954B9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6028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0915C7-8D2E-46C6-88B6-09D74C58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666" y="89515"/>
            <a:ext cx="5724030" cy="573328"/>
          </a:xfrm>
        </p:spPr>
        <p:txBody>
          <a:bodyPr>
            <a:normAutofit fontScale="90000"/>
          </a:bodyPr>
          <a:lstStyle/>
          <a:p>
            <a:r>
              <a:rPr kumimoji="1" lang="ja-JP" altLang="en-US" sz="44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加工加飾技術（内製作）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AFBECA2-35EA-4449-B22E-2BA4E958D5E9}"/>
              </a:ext>
            </a:extLst>
          </p:cNvPr>
          <p:cNvCxnSpPr/>
          <p:nvPr/>
        </p:nvCxnSpPr>
        <p:spPr>
          <a:xfrm>
            <a:off x="421437" y="792769"/>
            <a:ext cx="8637361" cy="0"/>
          </a:xfrm>
          <a:prstGeom prst="line">
            <a:avLst/>
          </a:prstGeom>
          <a:noFill/>
          <a:ln w="9525" cap="flat" cmpd="sng" algn="ctr">
            <a:solidFill>
              <a:srgbClr val="EB641B"/>
            </a:solidFill>
            <a:prstDash val="dash"/>
          </a:ln>
          <a:effectLst/>
        </p:spPr>
      </p:cxnSp>
      <p:graphicFrame>
        <p:nvGraphicFramePr>
          <p:cNvPr id="16" name="表 16">
            <a:extLst>
              <a:ext uri="{FF2B5EF4-FFF2-40B4-BE49-F238E27FC236}">
                <a16:creationId xmlns:a16="http://schemas.microsoft.com/office/drawing/2014/main" id="{4C2554C4-44CF-4AA0-920E-E07F69AB9A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1183697"/>
              </p:ext>
            </p:extLst>
          </p:nvPr>
        </p:nvGraphicFramePr>
        <p:xfrm>
          <a:off x="609599" y="1052622"/>
          <a:ext cx="11241580" cy="4913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0395">
                  <a:extLst>
                    <a:ext uri="{9D8B030D-6E8A-4147-A177-3AD203B41FA5}">
                      <a16:colId xmlns:a16="http://schemas.microsoft.com/office/drawing/2014/main" val="2994315398"/>
                    </a:ext>
                  </a:extLst>
                </a:gridCol>
                <a:gridCol w="2914304">
                  <a:extLst>
                    <a:ext uri="{9D8B030D-6E8A-4147-A177-3AD203B41FA5}">
                      <a16:colId xmlns:a16="http://schemas.microsoft.com/office/drawing/2014/main" val="2434295371"/>
                    </a:ext>
                  </a:extLst>
                </a:gridCol>
                <a:gridCol w="2706486">
                  <a:extLst>
                    <a:ext uri="{9D8B030D-6E8A-4147-A177-3AD203B41FA5}">
                      <a16:colId xmlns:a16="http://schemas.microsoft.com/office/drawing/2014/main" val="3275112329"/>
                    </a:ext>
                  </a:extLst>
                </a:gridCol>
                <a:gridCol w="2810395">
                  <a:extLst>
                    <a:ext uri="{9D8B030D-6E8A-4147-A177-3AD203B41FA5}">
                      <a16:colId xmlns:a16="http://schemas.microsoft.com/office/drawing/2014/main" val="969035751"/>
                    </a:ext>
                  </a:extLst>
                </a:gridCol>
              </a:tblGrid>
              <a:tr h="3031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NC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塗装（調色）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シルク印刷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３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DCAD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655858"/>
                  </a:ext>
                </a:extLst>
              </a:tr>
              <a:tr h="4547875"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（人木・樹脂・アルミなど）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581093"/>
                  </a:ext>
                </a:extLst>
              </a:tr>
            </a:tbl>
          </a:graphicData>
        </a:graphic>
      </p:graphicFrame>
      <p:pic>
        <p:nvPicPr>
          <p:cNvPr id="3" name="Picture 4" descr="株式会社モデルアート">
            <a:extLst>
              <a:ext uri="{FF2B5EF4-FFF2-40B4-BE49-F238E27FC236}">
                <a16:creationId xmlns:a16="http://schemas.microsoft.com/office/drawing/2014/main" id="{B54D029F-8A69-7BCE-DC6C-81A812280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58" y="292764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D3F6BEB-4E80-E352-9702-EF142406A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726" y="2233175"/>
            <a:ext cx="2674473" cy="179764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D4F78D2-9275-8455-007B-209BA2E32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9869" y="3496712"/>
            <a:ext cx="2601709" cy="200361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2770E2A-2ADF-55CD-E40D-8B7ECEEF8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4600" y="1412154"/>
            <a:ext cx="2462249" cy="2576056"/>
          </a:xfrm>
          <a:prstGeom prst="rect">
            <a:avLst/>
          </a:prstGeom>
        </p:spPr>
      </p:pic>
      <p:pic>
        <p:nvPicPr>
          <p:cNvPr id="1028" name="Picture 4" descr="株式会社モデルアート - 試作品デザインモデル、ワーキングモデル">
            <a:extLst>
              <a:ext uri="{FF2B5EF4-FFF2-40B4-BE49-F238E27FC236}">
                <a16:creationId xmlns:a16="http://schemas.microsoft.com/office/drawing/2014/main" id="{BFF98325-F01A-61AB-F194-2083A0881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96" y="4033971"/>
            <a:ext cx="2543058" cy="176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株式会社モデルアート - 試作品デザインモデル、ワーキングモデル">
            <a:extLst>
              <a:ext uri="{FF2B5EF4-FFF2-40B4-BE49-F238E27FC236}">
                <a16:creationId xmlns:a16="http://schemas.microsoft.com/office/drawing/2014/main" id="{F51FA796-3F23-E73B-8594-AA173F884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585" y="1469057"/>
            <a:ext cx="2494415" cy="166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株式会社モデルアート | コーポレートサイト">
            <a:extLst>
              <a:ext uri="{FF2B5EF4-FFF2-40B4-BE49-F238E27FC236}">
                <a16:creationId xmlns:a16="http://schemas.microsoft.com/office/drawing/2014/main" id="{ADF08457-B0E5-C012-BE5E-34C2BF88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26" y="4339804"/>
            <a:ext cx="2494415" cy="14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株式会社モデルアート | 業務プロセス">
            <a:extLst>
              <a:ext uri="{FF2B5EF4-FFF2-40B4-BE49-F238E27FC236}">
                <a16:creationId xmlns:a16="http://schemas.microsoft.com/office/drawing/2014/main" id="{F7C326EF-1620-D15F-75AA-3C8F13094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986" y="1469056"/>
            <a:ext cx="2652724" cy="4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5816CE22-AC27-9077-8702-783902F5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346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0915C7-8D2E-46C6-88B6-09D74C58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487"/>
            <a:ext cx="10515600" cy="738657"/>
          </a:xfrm>
        </p:spPr>
        <p:txBody>
          <a:bodyPr>
            <a:normAutofit fontScale="90000"/>
          </a:bodyPr>
          <a:lstStyle/>
          <a:p>
            <a:r>
              <a:rPr kumimoji="1" lang="ja-JP" altLang="en-US" sz="4400" b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試作モデル例①　家電関連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AFBECA2-35EA-4449-B22E-2BA4E958D5E9}"/>
              </a:ext>
            </a:extLst>
          </p:cNvPr>
          <p:cNvCxnSpPr/>
          <p:nvPr/>
        </p:nvCxnSpPr>
        <p:spPr>
          <a:xfrm>
            <a:off x="421437" y="894648"/>
            <a:ext cx="8637361" cy="0"/>
          </a:xfrm>
          <a:prstGeom prst="line">
            <a:avLst/>
          </a:prstGeom>
          <a:noFill/>
          <a:ln w="9525" cap="flat" cmpd="sng" algn="ctr">
            <a:solidFill>
              <a:srgbClr val="EB641B"/>
            </a:solidFill>
            <a:prstDash val="dash"/>
          </a:ln>
          <a:effectLst/>
        </p:spPr>
      </p:cxnSp>
      <p:graphicFrame>
        <p:nvGraphicFramePr>
          <p:cNvPr id="16" name="表 16">
            <a:extLst>
              <a:ext uri="{FF2B5EF4-FFF2-40B4-BE49-F238E27FC236}">
                <a16:creationId xmlns:a16="http://schemas.microsoft.com/office/drawing/2014/main" id="{4C2554C4-44CF-4AA0-920E-E07F69AB9A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897245"/>
              </p:ext>
            </p:extLst>
          </p:nvPr>
        </p:nvGraphicFramePr>
        <p:xfrm>
          <a:off x="647700" y="1583916"/>
          <a:ext cx="10896600" cy="4598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2959">
                  <a:extLst>
                    <a:ext uri="{9D8B030D-6E8A-4147-A177-3AD203B41FA5}">
                      <a16:colId xmlns:a16="http://schemas.microsoft.com/office/drawing/2014/main" val="2994315398"/>
                    </a:ext>
                  </a:extLst>
                </a:gridCol>
                <a:gridCol w="3859401">
                  <a:extLst>
                    <a:ext uri="{9D8B030D-6E8A-4147-A177-3AD203B41FA5}">
                      <a16:colId xmlns:a16="http://schemas.microsoft.com/office/drawing/2014/main" val="2434295371"/>
                    </a:ext>
                  </a:extLst>
                </a:gridCol>
                <a:gridCol w="3444240">
                  <a:extLst>
                    <a:ext uri="{9D8B030D-6E8A-4147-A177-3AD203B41FA5}">
                      <a16:colId xmlns:a16="http://schemas.microsoft.com/office/drawing/2014/main" val="3275112329"/>
                    </a:ext>
                  </a:extLst>
                </a:gridCol>
              </a:tblGrid>
              <a:tr h="3944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冷蔵庫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洗濯機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空調機器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655858"/>
                  </a:ext>
                </a:extLst>
              </a:tr>
              <a:tr h="4204065">
                <a:tc>
                  <a:txBody>
                    <a:bodyPr/>
                    <a:lstStyle/>
                    <a:p>
                      <a:endParaRPr kumimoji="1" lang="ja-JP" altLang="en-US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581093"/>
                  </a:ext>
                </a:extLst>
              </a:tr>
            </a:tbl>
          </a:graphicData>
        </a:graphic>
      </p:graphicFrame>
      <p:pic>
        <p:nvPicPr>
          <p:cNvPr id="2050" name="Picture 2" descr="画像をダウンロード かわいい フリー 冷蔵庫 イラスト 268125 - Elblogdeblame">
            <a:extLst>
              <a:ext uri="{FF2B5EF4-FFF2-40B4-BE49-F238E27FC236}">
                <a16:creationId xmlns:a16="http://schemas.microsoft.com/office/drawing/2014/main" id="{2D54D499-A26C-1ED0-20C8-AAF1C1D24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63" y="2122024"/>
            <a:ext cx="2883196" cy="396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縦型洗濯機おすすめ20選！一人暮らしから家族向けまで | araou（アラオウ）">
            <a:extLst>
              <a:ext uri="{FF2B5EF4-FFF2-40B4-BE49-F238E27FC236}">
                <a16:creationId xmlns:a16="http://schemas.microsoft.com/office/drawing/2014/main" id="{7C4469AB-6C58-5E96-42BE-328005B17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775" y="2122024"/>
            <a:ext cx="2756369" cy="391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フリー素材写真エアコン に対する画像結果">
            <a:extLst>
              <a:ext uri="{FF2B5EF4-FFF2-40B4-BE49-F238E27FC236}">
                <a16:creationId xmlns:a16="http://schemas.microsoft.com/office/drawing/2014/main" id="{A57E9CCB-3246-73FC-166E-659F38D7D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2702334"/>
            <a:ext cx="3269290" cy="26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株式会社モデルアート">
            <a:extLst>
              <a:ext uri="{FF2B5EF4-FFF2-40B4-BE49-F238E27FC236}">
                <a16:creationId xmlns:a16="http://schemas.microsoft.com/office/drawing/2014/main" id="{D612C447-17B0-040E-A62A-800B6C1D2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065" y="379329"/>
            <a:ext cx="3213735" cy="4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9B27AA4-8BFF-A2AB-B938-CA196EAAE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1E4B-307E-4853-8E9D-33E7762C419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6980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ビジネス">
  <a:themeElements>
    <a:clrScheme name="ビジネス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ビジネス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ビジネ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>
          <a:defRPr sz="2000" dirty="0" smtClean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5008</TotalTime>
  <Words>1173</Words>
  <Application>Microsoft Office PowerPoint</Application>
  <PresentationFormat>ワイド画面</PresentationFormat>
  <Paragraphs>278</Paragraphs>
  <Slides>17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17</vt:i4>
      </vt:variant>
    </vt:vector>
  </HeadingPairs>
  <TitlesOfParts>
    <vt:vector size="32" baseType="lpstr">
      <vt:lpstr>ＭＳ Ｐゴシック</vt:lpstr>
      <vt:lpstr>ＭＳ ゴシック</vt:lpstr>
      <vt:lpstr>Noto Sans JP</vt:lpstr>
      <vt:lpstr>游ゴシック</vt:lpstr>
      <vt:lpstr>Arial</vt:lpstr>
      <vt:lpstr>Calibri</vt:lpstr>
      <vt:lpstr>Calibri Light</vt:lpstr>
      <vt:lpstr>Lucida Sans Unicode</vt:lpstr>
      <vt:lpstr>Verdana</vt:lpstr>
      <vt:lpstr>Wingdings 2</vt:lpstr>
      <vt:lpstr>Wingdings 3</vt:lpstr>
      <vt:lpstr>ビジネス</vt:lpstr>
      <vt:lpstr>HDOfficeLightV0</vt:lpstr>
      <vt:lpstr>1_HDOfficeLightV0</vt:lpstr>
      <vt:lpstr>2_HDOfficeLightV0</vt:lpstr>
      <vt:lpstr>株式会社モデルアート　　　　　 ーテクニカル編ー</vt:lpstr>
      <vt:lpstr>目次</vt:lpstr>
      <vt:lpstr>PowerPoint プレゼンテーション</vt:lpstr>
      <vt:lpstr>PowerPoint プレゼンテーション</vt:lpstr>
      <vt:lpstr>PowerPoint プレゼンテーション</vt:lpstr>
      <vt:lpstr>工程ステップ</vt:lpstr>
      <vt:lpstr>関連保有設備</vt:lpstr>
      <vt:lpstr>加工加飾技術（内製作）</vt:lpstr>
      <vt:lpstr>試作モデル例①　家電関連</vt:lpstr>
      <vt:lpstr>試作モデル例②　産業機器など</vt:lpstr>
      <vt:lpstr>展示用イベントモック品　例　</vt:lpstr>
      <vt:lpstr>PowerPoint プレゼンテーション</vt:lpstr>
      <vt:lpstr>モデルアートがめざす方向　1</vt:lpstr>
      <vt:lpstr>モデルアートがめざす方向　2</vt:lpstr>
      <vt:lpstr>モデルアート　サプライチェーン</vt:lpstr>
      <vt:lpstr>㈱モデルアート　生産ネットワーク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YHatori</dc:creator>
  <cp:lastModifiedBy>SUZUKI</cp:lastModifiedBy>
  <cp:revision>179</cp:revision>
  <cp:lastPrinted>2024-03-04T01:58:15Z</cp:lastPrinted>
  <dcterms:created xsi:type="dcterms:W3CDTF">2021-03-09T01:39:02Z</dcterms:created>
  <dcterms:modified xsi:type="dcterms:W3CDTF">2024-03-04T02:10:14Z</dcterms:modified>
</cp:coreProperties>
</file>